
<file path=[Content_Types].xml><?xml version="1.0" encoding="utf-8"?>
<Types xmlns="http://schemas.openxmlformats.org/package/2006/content-types">
  <Default ContentType="application/x-fontdata" Extension="fntdata"/>
  <Default ContentType="image/gif" Extension="gif"/>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Akzidenz-Grotesk Medium" charset="1" panose="02000603030000020004"/>
      <p:regular r:id="rId21"/>
    </p:embeddedFont>
    <p:embeddedFont>
      <p:font typeface="Le Petit Cochon" charset="1" panose="00000500000000000000"/>
      <p:regular r:id="rId22"/>
    </p:embeddedFont>
    <p:embeddedFont>
      <p:font typeface="Akzidenz-Grotesk" charset="1" panose="02000503030000020003"/>
      <p:regular r:id="rId23"/>
    </p:embeddedFont>
    <p:embeddedFont>
      <p:font typeface="Canva Sans Bold" charset="1" panose="020B0803030501040103"/>
      <p:regular r:id="rId24"/>
    </p:embeddedFont>
    <p:embeddedFont>
      <p:font typeface="Glacial Indifference" charset="1" panose="00000000000000000000"/>
      <p:regular r:id="rId25"/>
    </p:embeddedFont>
    <p:embeddedFont>
      <p:font typeface="Canva Sans" charset="1" panose="020B0503030501040103"/>
      <p:regular r:id="rId26"/>
    </p:embeddedFont>
    <p:embeddedFont>
      <p:font typeface="One Little Font" charset="1" panose="00000500000000000000"/>
      <p:regular r:id="rId27"/>
    </p:embeddedFont>
    <p:embeddedFont>
      <p:font typeface="HK Grotesk Bold" charset="1" panose="00000800000000000000"/>
      <p:regular r:id="rId28"/>
    </p:embeddedFont>
    <p:embeddedFont>
      <p:font typeface="One Little Font Bold" charset="1" panose="000008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svg" Type="http://schemas.openxmlformats.org/officeDocument/2006/relationships/image"/><Relationship Id="rId11" Target="../media/aAGVI91hFzE.m4a" Type="http://schemas.microsoft.com/office/2007/relationships/media"/><Relationship Id="rId12" Target="../media/aAGVI91hFzE.m4a" Type="http://schemas.openxmlformats.org/officeDocument/2006/relationships/audio"/><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6.jpeg" Type="http://schemas.openxmlformats.org/officeDocument/2006/relationships/image"/><Relationship Id="rId8" Target="../media/image37.jpeg" Type="http://schemas.openxmlformats.org/officeDocument/2006/relationships/image"/><Relationship Id="rId9" Target="../media/image3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gi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45.jpeg" Type="http://schemas.openxmlformats.org/officeDocument/2006/relationships/image"/><Relationship Id="rId8" Target="../media/image4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jpeg" Type="http://schemas.openxmlformats.org/officeDocument/2006/relationships/image"/><Relationship Id="rId6" Target="../media/image51.gi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52.jpeg" Type="http://schemas.openxmlformats.org/officeDocument/2006/relationships/image"/><Relationship Id="rId8" Target="../media/image53.jpeg" Type="http://schemas.openxmlformats.org/officeDocument/2006/relationships/image"/><Relationship Id="rId9" Target="../media/image54.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9.jpeg" Type="http://schemas.openxmlformats.org/officeDocument/2006/relationships/image"/><Relationship Id="rId8" Target="../media/image10.jpeg" Type="http://schemas.openxmlformats.org/officeDocument/2006/relationships/image"/><Relationship Id="rId9" Target="../media/image1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jpeg" Type="http://schemas.openxmlformats.org/officeDocument/2006/relationships/image"/><Relationship Id="rId11" Target="../media/image16.jpeg" Type="http://schemas.openxmlformats.org/officeDocument/2006/relationships/image"/><Relationship Id="rId12" Target="../media/image17.jpeg" Type="http://schemas.openxmlformats.org/officeDocument/2006/relationships/image"/><Relationship Id="rId13" Target="../media/image18.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2.png" Type="http://schemas.openxmlformats.org/officeDocument/2006/relationships/image"/><Relationship Id="rId8" Target="../media/image13.jpeg" Type="http://schemas.openxmlformats.org/officeDocument/2006/relationships/image"/><Relationship Id="rId9" Target="../media/image1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2.png" Type="http://schemas.openxmlformats.org/officeDocument/2006/relationships/image"/><Relationship Id="rId8" Target="../media/image19.jpeg" Type="http://schemas.openxmlformats.org/officeDocument/2006/relationships/image"/><Relationship Id="rId9" Target="../media/image2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1.jpeg" Type="http://schemas.openxmlformats.org/officeDocument/2006/relationships/image"/><Relationship Id="rId8" Target="../media/image22.jpeg" Type="http://schemas.openxmlformats.org/officeDocument/2006/relationships/image"/><Relationship Id="rId9" Target="../media/image2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4.jpeg" Type="http://schemas.openxmlformats.org/officeDocument/2006/relationships/image"/><Relationship Id="rId8" Target="../media/image2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6.jpeg" Type="http://schemas.openxmlformats.org/officeDocument/2006/relationships/image"/><Relationship Id="rId8" Target="../media/image27.jpeg" Type="http://schemas.openxmlformats.org/officeDocument/2006/relationships/image"/><Relationship Id="rId9" Target="../media/image2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1.jpeg" Type="http://schemas.openxmlformats.org/officeDocument/2006/relationships/image"/><Relationship Id="rId8" Target="../media/image32.jpeg" Type="http://schemas.openxmlformats.org/officeDocument/2006/relationships/image"/><Relationship Id="rId9" Target="../media/image3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592613" y="5954294"/>
            <a:ext cx="3102774" cy="1423398"/>
          </a:xfrm>
          <a:custGeom>
            <a:avLst/>
            <a:gdLst/>
            <a:ahLst/>
            <a:cxnLst/>
            <a:rect r="r" b="b" t="t" l="l"/>
            <a:pathLst>
              <a:path h="1423398" w="3102774">
                <a:moveTo>
                  <a:pt x="0" y="0"/>
                </a:moveTo>
                <a:lnTo>
                  <a:pt x="3102774" y="0"/>
                </a:lnTo>
                <a:lnTo>
                  <a:pt x="3102774" y="1423398"/>
                </a:lnTo>
                <a:lnTo>
                  <a:pt x="0" y="1423398"/>
                </a:lnTo>
                <a:lnTo>
                  <a:pt x="0" y="0"/>
                </a:lnTo>
                <a:close/>
              </a:path>
            </a:pathLst>
          </a:custGeom>
          <a:blipFill>
            <a:blip r:embed="rId7"/>
            <a:stretch>
              <a:fillRect l="0" t="0" r="0" b="0"/>
            </a:stretch>
          </a:blipFill>
        </p:spPr>
      </p:sp>
      <p:sp>
        <p:nvSpPr>
          <p:cNvPr name="Freeform 9" id="9"/>
          <p:cNvSpPr/>
          <p:nvPr/>
        </p:nvSpPr>
        <p:spPr>
          <a:xfrm flipH="false" flipV="false" rot="0">
            <a:off x="-279713" y="5727425"/>
            <a:ext cx="5491674" cy="4612148"/>
          </a:xfrm>
          <a:custGeom>
            <a:avLst/>
            <a:gdLst/>
            <a:ahLst/>
            <a:cxnLst/>
            <a:rect r="r" b="b" t="t" l="l"/>
            <a:pathLst>
              <a:path h="4612148" w="5491674">
                <a:moveTo>
                  <a:pt x="0" y="0"/>
                </a:moveTo>
                <a:lnTo>
                  <a:pt x="5491674" y="0"/>
                </a:lnTo>
                <a:lnTo>
                  <a:pt x="5491674" y="4612148"/>
                </a:lnTo>
                <a:lnTo>
                  <a:pt x="0" y="4612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2466124" y="4597648"/>
            <a:ext cx="13293843" cy="1261396"/>
          </a:xfrm>
          <a:prstGeom prst="rect">
            <a:avLst/>
          </a:prstGeom>
        </p:spPr>
        <p:txBody>
          <a:bodyPr anchor="t" rtlCol="false" tIns="0" lIns="0" bIns="0" rIns="0">
            <a:spAutoFit/>
          </a:bodyPr>
          <a:lstStyle/>
          <a:p>
            <a:pPr algn="ctr">
              <a:lnSpc>
                <a:spcPts val="9224"/>
              </a:lnSpc>
            </a:pPr>
            <a:r>
              <a:rPr lang="en-US" sz="6588" b="true">
                <a:solidFill>
                  <a:srgbClr val="A85234"/>
                </a:solidFill>
                <a:latin typeface="Akzidenz-Grotesk Medium"/>
                <a:ea typeface="Akzidenz-Grotesk Medium"/>
                <a:cs typeface="Akzidenz-Grotesk Medium"/>
                <a:sym typeface="Akzidenz-Grotesk Medium"/>
              </a:rPr>
              <a:t>OKTOBER</a:t>
            </a:r>
          </a:p>
        </p:txBody>
      </p:sp>
      <p:sp>
        <p:nvSpPr>
          <p:cNvPr name="Freeform 11" id="11"/>
          <p:cNvSpPr/>
          <p:nvPr/>
        </p:nvSpPr>
        <p:spPr>
          <a:xfrm flipH="false" flipV="false" rot="0">
            <a:off x="13009188" y="5674852"/>
            <a:ext cx="5491674" cy="4612148"/>
          </a:xfrm>
          <a:custGeom>
            <a:avLst/>
            <a:gdLst/>
            <a:ahLst/>
            <a:cxnLst/>
            <a:rect r="r" b="b" t="t" l="l"/>
            <a:pathLst>
              <a:path h="4612148" w="5491674">
                <a:moveTo>
                  <a:pt x="0" y="0"/>
                </a:moveTo>
                <a:lnTo>
                  <a:pt x="5491673" y="0"/>
                </a:lnTo>
                <a:lnTo>
                  <a:pt x="5491673" y="4612148"/>
                </a:lnTo>
                <a:lnTo>
                  <a:pt x="0" y="4612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571800" y="8539294"/>
            <a:ext cx="329247" cy="32924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2623466" y="2301488"/>
            <a:ext cx="12979158" cy="2447296"/>
          </a:xfrm>
          <a:prstGeom prst="rect">
            <a:avLst/>
          </a:prstGeom>
        </p:spPr>
        <p:txBody>
          <a:bodyPr anchor="t" rtlCol="false" tIns="0" lIns="0" bIns="0" rIns="0">
            <a:spAutoFit/>
          </a:bodyPr>
          <a:lstStyle/>
          <a:p>
            <a:pPr algn="ctr">
              <a:lnSpc>
                <a:spcPts val="20008"/>
              </a:lnSpc>
            </a:pPr>
            <a:r>
              <a:rPr lang="en-US" sz="14291">
                <a:solidFill>
                  <a:srgbClr val="A85234"/>
                </a:solidFill>
                <a:latin typeface="Le Petit Cochon"/>
                <a:ea typeface="Le Petit Cochon"/>
                <a:cs typeface="Le Petit Cochon"/>
                <a:sym typeface="Le Petit Cochon"/>
              </a:rPr>
              <a:t>ŽELVICE </a:t>
            </a:r>
          </a:p>
        </p:txBody>
      </p:sp>
      <p:grpSp>
        <p:nvGrpSpPr>
          <p:cNvPr name="Group 16" id="16"/>
          <p:cNvGrpSpPr/>
          <p:nvPr/>
        </p:nvGrpSpPr>
        <p:grpSpPr>
          <a:xfrm rot="0">
            <a:off x="2703159" y="8539294"/>
            <a:ext cx="329247" cy="32924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4862797" y="8488970"/>
            <a:ext cx="329247" cy="32924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5994155" y="8488970"/>
            <a:ext cx="329247" cy="32924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pic>
        <p:nvPicPr>
          <p:cNvPr name="Picture 25" id="25">
            <a:hlinkClick action="ppaction://media"/>
          </p:cNvPr>
          <p:cNvPicPr>
            <a:picLocks noChangeAspect="true"/>
          </p:cNvPicPr>
          <p:nvPr>
            <a:audioFile r:link="rId12"/>
            <p:extLst>
              <p:ext uri="{DAA4B4D4-6D71-4841-9C94-3DE7FCFB9230}">
                <p14:media xmlns:p14="http://schemas.microsoft.com/office/powerpoint/2010/main" r:embed="rId11"/>
              </p:ext>
            </p:extLst>
          </p:nvPr>
        </p:nvPicPr>
        <p:blipFill>
          <a:blip r:embed="rId10"/>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25"/>
                </p:tgtEl>
              </p:cBhvr>
            </p:cmd>
            <p:audio>
              <p:cMediaNode vol="100000" showWhenStopped="false">
                <p:cTn/>
                <p:tgtEl>
                  <p:spTgt spid="25"/>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260654" y="159543"/>
            <a:ext cx="18027346" cy="10110206"/>
            <a:chOff x="0" y="0"/>
            <a:chExt cx="4747943" cy="2662770"/>
          </a:xfrm>
        </p:grpSpPr>
        <p:sp>
          <p:nvSpPr>
            <p:cNvPr name="Freeform 4" id="4"/>
            <p:cNvSpPr/>
            <p:nvPr/>
          </p:nvSpPr>
          <p:spPr>
            <a:xfrm flipH="false" flipV="false" rot="0">
              <a:off x="0" y="0"/>
              <a:ext cx="4747943" cy="2662770"/>
            </a:xfrm>
            <a:custGeom>
              <a:avLst/>
              <a:gdLst/>
              <a:ahLst/>
              <a:cxnLst/>
              <a:rect r="r" b="b" t="t" l="l"/>
              <a:pathLst>
                <a:path h="2662770" w="4747943">
                  <a:moveTo>
                    <a:pt x="12454" y="0"/>
                  </a:moveTo>
                  <a:lnTo>
                    <a:pt x="4735488" y="0"/>
                  </a:lnTo>
                  <a:cubicBezTo>
                    <a:pt x="4738792" y="0"/>
                    <a:pt x="4741959" y="1312"/>
                    <a:pt x="4744295" y="3648"/>
                  </a:cubicBezTo>
                  <a:cubicBezTo>
                    <a:pt x="4746631" y="5983"/>
                    <a:pt x="4747943" y="9151"/>
                    <a:pt x="4747943" y="12454"/>
                  </a:cubicBezTo>
                  <a:lnTo>
                    <a:pt x="4747943" y="2650316"/>
                  </a:lnTo>
                  <a:cubicBezTo>
                    <a:pt x="4747943" y="2653619"/>
                    <a:pt x="4746631" y="2656787"/>
                    <a:pt x="4744295" y="2659123"/>
                  </a:cubicBezTo>
                  <a:cubicBezTo>
                    <a:pt x="4741959" y="2661458"/>
                    <a:pt x="4738792" y="2662770"/>
                    <a:pt x="4735488" y="2662770"/>
                  </a:cubicBezTo>
                  <a:lnTo>
                    <a:pt x="12454" y="2662770"/>
                  </a:lnTo>
                  <a:cubicBezTo>
                    <a:pt x="9151" y="2662770"/>
                    <a:pt x="5983" y="2661458"/>
                    <a:pt x="3648" y="2659123"/>
                  </a:cubicBezTo>
                  <a:cubicBezTo>
                    <a:pt x="1312" y="2656787"/>
                    <a:pt x="0" y="2653619"/>
                    <a:pt x="0" y="2650316"/>
                  </a:cubicBezTo>
                  <a:lnTo>
                    <a:pt x="0" y="12454"/>
                  </a:lnTo>
                  <a:cubicBezTo>
                    <a:pt x="0" y="9151"/>
                    <a:pt x="1312" y="5983"/>
                    <a:pt x="3648" y="3648"/>
                  </a:cubicBezTo>
                  <a:cubicBezTo>
                    <a:pt x="5983" y="1312"/>
                    <a:pt x="9151" y="0"/>
                    <a:pt x="12454"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747943" cy="270087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1571800" y="8539294"/>
            <a:ext cx="329247" cy="32924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2703159" y="8539294"/>
            <a:ext cx="329247" cy="32924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5994155" y="8488970"/>
            <a:ext cx="329247" cy="32924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95567" y="4369409"/>
            <a:ext cx="7754210" cy="5815658"/>
          </a:xfrm>
          <a:custGeom>
            <a:avLst/>
            <a:gdLst/>
            <a:ahLst/>
            <a:cxnLst/>
            <a:rect r="r" b="b" t="t" l="l"/>
            <a:pathLst>
              <a:path h="5815658" w="7754210">
                <a:moveTo>
                  <a:pt x="0" y="0"/>
                </a:moveTo>
                <a:lnTo>
                  <a:pt x="7754210" y="0"/>
                </a:lnTo>
                <a:lnTo>
                  <a:pt x="7754210" y="5815658"/>
                </a:lnTo>
                <a:lnTo>
                  <a:pt x="0" y="5815658"/>
                </a:lnTo>
                <a:lnTo>
                  <a:pt x="0" y="0"/>
                </a:lnTo>
                <a:close/>
              </a:path>
            </a:pathLst>
          </a:custGeom>
          <a:blipFill>
            <a:blip r:embed="rId7"/>
            <a:stretch>
              <a:fillRect l="0" t="0" r="0" b="0"/>
            </a:stretch>
          </a:blipFill>
        </p:spPr>
      </p:sp>
      <p:sp>
        <p:nvSpPr>
          <p:cNvPr name="Freeform 18" id="18"/>
          <p:cNvSpPr/>
          <p:nvPr/>
        </p:nvSpPr>
        <p:spPr>
          <a:xfrm flipH="false" flipV="false" rot="0">
            <a:off x="12399453" y="2440298"/>
            <a:ext cx="5783222" cy="7710963"/>
          </a:xfrm>
          <a:custGeom>
            <a:avLst/>
            <a:gdLst/>
            <a:ahLst/>
            <a:cxnLst/>
            <a:rect r="r" b="b" t="t" l="l"/>
            <a:pathLst>
              <a:path h="7710963" w="5783222">
                <a:moveTo>
                  <a:pt x="0" y="0"/>
                </a:moveTo>
                <a:lnTo>
                  <a:pt x="5783221" y="0"/>
                </a:lnTo>
                <a:lnTo>
                  <a:pt x="5783221" y="7710963"/>
                </a:lnTo>
                <a:lnTo>
                  <a:pt x="0" y="7710963"/>
                </a:lnTo>
                <a:lnTo>
                  <a:pt x="0" y="0"/>
                </a:lnTo>
                <a:close/>
              </a:path>
            </a:pathLst>
          </a:custGeom>
          <a:blipFill>
            <a:blip r:embed="rId8"/>
            <a:stretch>
              <a:fillRect l="0" t="0" r="0" b="0"/>
            </a:stretch>
          </a:blipFill>
        </p:spPr>
      </p:sp>
      <p:sp>
        <p:nvSpPr>
          <p:cNvPr name="Freeform 19" id="19"/>
          <p:cNvSpPr/>
          <p:nvPr/>
        </p:nvSpPr>
        <p:spPr>
          <a:xfrm flipH="false" flipV="false" rot="0">
            <a:off x="8019639" y="7045652"/>
            <a:ext cx="2987284" cy="2987284"/>
          </a:xfrm>
          <a:custGeom>
            <a:avLst/>
            <a:gdLst/>
            <a:ahLst/>
            <a:cxnLst/>
            <a:rect r="r" b="b" t="t" l="l"/>
            <a:pathLst>
              <a:path h="2987284" w="2987284">
                <a:moveTo>
                  <a:pt x="0" y="0"/>
                </a:moveTo>
                <a:lnTo>
                  <a:pt x="2987283" y="0"/>
                </a:lnTo>
                <a:lnTo>
                  <a:pt x="2987283" y="2987284"/>
                </a:lnTo>
                <a:lnTo>
                  <a:pt x="0" y="29872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9616605" y="4213616"/>
            <a:ext cx="2302882" cy="2302882"/>
          </a:xfrm>
          <a:custGeom>
            <a:avLst/>
            <a:gdLst/>
            <a:ahLst/>
            <a:cxnLst/>
            <a:rect r="r" b="b" t="t" l="l"/>
            <a:pathLst>
              <a:path h="2302882" w="2302882">
                <a:moveTo>
                  <a:pt x="0" y="0"/>
                </a:moveTo>
                <a:lnTo>
                  <a:pt x="2302882" y="0"/>
                </a:lnTo>
                <a:lnTo>
                  <a:pt x="2302882" y="2302882"/>
                </a:lnTo>
                <a:lnTo>
                  <a:pt x="0" y="230288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3500101" y="454037"/>
            <a:ext cx="8899352" cy="3915372"/>
          </a:xfrm>
          <a:prstGeom prst="rect">
            <a:avLst/>
          </a:prstGeom>
        </p:spPr>
        <p:txBody>
          <a:bodyPr anchor="t" rtlCol="false" tIns="0" lIns="0" bIns="0" rIns="0">
            <a:spAutoFit/>
          </a:bodyPr>
          <a:lstStyle/>
          <a:p>
            <a:pPr algn="ctr">
              <a:lnSpc>
                <a:spcPts val="3910"/>
              </a:lnSpc>
            </a:pPr>
            <a:r>
              <a:rPr lang="en-US" sz="2793" b="true">
                <a:solidFill>
                  <a:srgbClr val="000000"/>
                </a:solidFill>
                <a:latin typeface="Canva Sans Bold"/>
                <a:ea typeface="Canva Sans Bold"/>
                <a:cs typeface="Canva Sans Bold"/>
                <a:sym typeface="Canva Sans Bold"/>
              </a:rPr>
              <a:t>Zagotovo ste že slišali za naš projekt erazmus steam? Iz izmenjave v Tallinnu smo prinesle sveže znanje in ga s pridom prenesle na naše najmlajše. Hmmm...ali je vesolje pretežko za nas? Kaj pa če bi se začetek le igrali? Uuuu, kako zabavni baloni! Napihnili smo planete in jih primerjali po velikosti in barvi. To pa zmoremo. In mimogrede slišimo še imena planetov.</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0" y="20574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307220" y="2436910"/>
            <a:ext cx="2574181" cy="2138910"/>
          </a:xfrm>
          <a:custGeom>
            <a:avLst/>
            <a:gdLst/>
            <a:ahLst/>
            <a:cxnLst/>
            <a:rect r="r" b="b" t="t" l="l"/>
            <a:pathLst>
              <a:path h="2138910" w="2574181">
                <a:moveTo>
                  <a:pt x="0" y="0"/>
                </a:moveTo>
                <a:lnTo>
                  <a:pt x="2574181" y="0"/>
                </a:lnTo>
                <a:lnTo>
                  <a:pt x="2574181" y="2138910"/>
                </a:lnTo>
                <a:lnTo>
                  <a:pt x="0" y="21389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9" id="9"/>
          <p:cNvPicPr>
            <a:picLocks noChangeAspect="true"/>
          </p:cNvPicPr>
          <p:nvPr/>
        </p:nvPicPr>
        <p:blipFill>
          <a:blip r:embed="rId9"/>
          <a:srcRect l="0" t="0" r="0" b="0"/>
          <a:stretch>
            <a:fillRect/>
          </a:stretch>
        </p:blipFill>
        <p:spPr>
          <a:xfrm flipH="false" flipV="false" rot="0">
            <a:off x="9660238" y="6335514"/>
            <a:ext cx="3747180" cy="3690972"/>
          </a:xfrm>
          <a:prstGeom prst="rect">
            <a:avLst/>
          </a:prstGeom>
        </p:spPr>
      </p:pic>
      <p:sp>
        <p:nvSpPr>
          <p:cNvPr name="TextBox 10" id="10"/>
          <p:cNvSpPr txBox="true"/>
          <p:nvPr/>
        </p:nvSpPr>
        <p:spPr>
          <a:xfrm rot="0">
            <a:off x="379468" y="4528195"/>
            <a:ext cx="9280771" cy="3998343"/>
          </a:xfrm>
          <a:prstGeom prst="rect">
            <a:avLst/>
          </a:prstGeom>
        </p:spPr>
        <p:txBody>
          <a:bodyPr anchor="t" rtlCol="false" tIns="0" lIns="0" bIns="0" rIns="0">
            <a:spAutoFit/>
          </a:bodyPr>
          <a:lstStyle/>
          <a:p>
            <a:pPr algn="ctr">
              <a:lnSpc>
                <a:spcPts val="3989"/>
              </a:lnSpc>
            </a:pPr>
            <a:r>
              <a:rPr lang="en-US" sz="2849">
                <a:solidFill>
                  <a:srgbClr val="000000"/>
                </a:solidFill>
                <a:latin typeface="Canva Sans"/>
                <a:ea typeface="Canva Sans"/>
                <a:cs typeface="Canva Sans"/>
                <a:sym typeface="Canva Sans"/>
              </a:rPr>
              <a:t>Teden kodiranja se sliši grozno, kaj pa če vam povem, da so Želvice opravile kodiranje več kot odlično? Prijavili smo se v EU CODE WEEK in nalogo obvladali. Pričetki učenja kodiranja se začnejo v preprostih miselnih operacijah kot so orientacija v prostoru, razvrščanje, nadaljevanje zaporedja,..</a:t>
            </a:r>
          </a:p>
          <a:p>
            <a:pPr algn="ctr">
              <a:lnSpc>
                <a:spcPts val="3989"/>
              </a:lnSpc>
            </a:pPr>
          </a:p>
          <a:p>
            <a:pPr algn="ctr">
              <a:lnSpc>
                <a:spcPts val="3989"/>
              </a:lnSpc>
            </a:pPr>
            <a:r>
              <a:rPr lang="en-US" sz="2849">
                <a:solidFill>
                  <a:srgbClr val="000000"/>
                </a:solidFill>
                <a:latin typeface="Canva Sans"/>
                <a:ea typeface="Canva Sans"/>
                <a:cs typeface="Canva Sans"/>
                <a:sym typeface="Canva Sans"/>
              </a:rPr>
              <a:t>In mi smo se lotili znane pravljice</a:t>
            </a:r>
          </a:p>
        </p:txBody>
      </p:sp>
      <p:sp>
        <p:nvSpPr>
          <p:cNvPr name="TextBox 11" id="11"/>
          <p:cNvSpPr txBox="true"/>
          <p:nvPr/>
        </p:nvSpPr>
        <p:spPr>
          <a:xfrm rot="0">
            <a:off x="5243512" y="2511509"/>
            <a:ext cx="5743575" cy="1576069"/>
          </a:xfrm>
          <a:prstGeom prst="rect">
            <a:avLst/>
          </a:prstGeom>
        </p:spPr>
        <p:txBody>
          <a:bodyPr anchor="t" rtlCol="false" tIns="0" lIns="0" bIns="0" rIns="0">
            <a:spAutoFit/>
          </a:bodyPr>
          <a:lstStyle/>
          <a:p>
            <a:pPr algn="ctr">
              <a:lnSpc>
                <a:spcPts val="12880"/>
              </a:lnSpc>
            </a:pPr>
            <a:r>
              <a:rPr lang="en-US" sz="9200">
                <a:solidFill>
                  <a:srgbClr val="DD4032"/>
                </a:solidFill>
                <a:latin typeface="One Little Font"/>
                <a:ea typeface="One Little Font"/>
                <a:cs typeface="One Little Font"/>
                <a:sym typeface="One Little Font"/>
              </a:rPr>
              <a:t>trije prašički</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93715" y="224621"/>
            <a:ext cx="17733573" cy="9033679"/>
            <a:chOff x="0" y="0"/>
            <a:chExt cx="4670571" cy="2379240"/>
          </a:xfrm>
        </p:grpSpPr>
        <p:sp>
          <p:nvSpPr>
            <p:cNvPr name="Freeform 4" id="4"/>
            <p:cNvSpPr/>
            <p:nvPr/>
          </p:nvSpPr>
          <p:spPr>
            <a:xfrm flipH="false" flipV="false" rot="0">
              <a:off x="0" y="0"/>
              <a:ext cx="4670571" cy="2379240"/>
            </a:xfrm>
            <a:custGeom>
              <a:avLst/>
              <a:gdLst/>
              <a:ahLst/>
              <a:cxnLst/>
              <a:rect r="r" b="b" t="t" l="l"/>
              <a:pathLst>
                <a:path h="2379240" w="4670571">
                  <a:moveTo>
                    <a:pt x="12660" y="0"/>
                  </a:moveTo>
                  <a:lnTo>
                    <a:pt x="4657910" y="0"/>
                  </a:lnTo>
                  <a:cubicBezTo>
                    <a:pt x="4661268" y="0"/>
                    <a:pt x="4664488" y="1334"/>
                    <a:pt x="4666862" y="3708"/>
                  </a:cubicBezTo>
                  <a:cubicBezTo>
                    <a:pt x="4669237" y="6082"/>
                    <a:pt x="4670571" y="9303"/>
                    <a:pt x="4670571" y="12660"/>
                  </a:cubicBezTo>
                  <a:lnTo>
                    <a:pt x="4670571" y="2366580"/>
                  </a:lnTo>
                  <a:cubicBezTo>
                    <a:pt x="4670571" y="2369938"/>
                    <a:pt x="4669237" y="2373158"/>
                    <a:pt x="4666862" y="2375532"/>
                  </a:cubicBezTo>
                  <a:cubicBezTo>
                    <a:pt x="4664488" y="2377907"/>
                    <a:pt x="4661268" y="2379240"/>
                    <a:pt x="4657910" y="2379240"/>
                  </a:cubicBezTo>
                  <a:lnTo>
                    <a:pt x="12660" y="2379240"/>
                  </a:lnTo>
                  <a:cubicBezTo>
                    <a:pt x="9303" y="2379240"/>
                    <a:pt x="6082" y="2377907"/>
                    <a:pt x="3708" y="2375532"/>
                  </a:cubicBezTo>
                  <a:cubicBezTo>
                    <a:pt x="1334" y="2373158"/>
                    <a:pt x="0" y="2369938"/>
                    <a:pt x="0" y="2366580"/>
                  </a:cubicBezTo>
                  <a:lnTo>
                    <a:pt x="0" y="12660"/>
                  </a:lnTo>
                  <a:cubicBezTo>
                    <a:pt x="0" y="9303"/>
                    <a:pt x="1334" y="6082"/>
                    <a:pt x="3708" y="3708"/>
                  </a:cubicBezTo>
                  <a:cubicBezTo>
                    <a:pt x="6082" y="1334"/>
                    <a:pt x="9303" y="0"/>
                    <a:pt x="12660"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670571" cy="241734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35330" y="374919"/>
            <a:ext cx="8498737" cy="6374053"/>
          </a:xfrm>
          <a:custGeom>
            <a:avLst/>
            <a:gdLst/>
            <a:ahLst/>
            <a:cxnLst/>
            <a:rect r="r" b="b" t="t" l="l"/>
            <a:pathLst>
              <a:path h="6374053" w="8498737">
                <a:moveTo>
                  <a:pt x="0" y="0"/>
                </a:moveTo>
                <a:lnTo>
                  <a:pt x="8498737" y="0"/>
                </a:lnTo>
                <a:lnTo>
                  <a:pt x="8498737" y="6374052"/>
                </a:lnTo>
                <a:lnTo>
                  <a:pt x="0" y="6374052"/>
                </a:lnTo>
                <a:lnTo>
                  <a:pt x="0" y="0"/>
                </a:lnTo>
                <a:close/>
              </a:path>
            </a:pathLst>
          </a:custGeom>
          <a:blipFill>
            <a:blip r:embed="rId7"/>
            <a:stretch>
              <a:fillRect l="0" t="0" r="0" b="0"/>
            </a:stretch>
          </a:blipFill>
        </p:spPr>
      </p:sp>
      <p:sp>
        <p:nvSpPr>
          <p:cNvPr name="Freeform 9" id="9"/>
          <p:cNvSpPr/>
          <p:nvPr/>
        </p:nvSpPr>
        <p:spPr>
          <a:xfrm flipH="false" flipV="false" rot="0">
            <a:off x="8935676" y="374919"/>
            <a:ext cx="8699133" cy="6524350"/>
          </a:xfrm>
          <a:custGeom>
            <a:avLst/>
            <a:gdLst/>
            <a:ahLst/>
            <a:cxnLst/>
            <a:rect r="r" b="b" t="t" l="l"/>
            <a:pathLst>
              <a:path h="6524350" w="8699133">
                <a:moveTo>
                  <a:pt x="0" y="0"/>
                </a:moveTo>
                <a:lnTo>
                  <a:pt x="8699134" y="0"/>
                </a:lnTo>
                <a:lnTo>
                  <a:pt x="8699134" y="6524350"/>
                </a:lnTo>
                <a:lnTo>
                  <a:pt x="0" y="6524350"/>
                </a:lnTo>
                <a:lnTo>
                  <a:pt x="0" y="0"/>
                </a:lnTo>
                <a:close/>
              </a:path>
            </a:pathLst>
          </a:custGeom>
          <a:blipFill>
            <a:blip r:embed="rId8"/>
            <a:stretch>
              <a:fillRect l="0" t="0" r="0" b="0"/>
            </a:stretch>
          </a:blipFill>
        </p:spPr>
      </p:sp>
      <p:sp>
        <p:nvSpPr>
          <p:cNvPr name="TextBox 10" id="10"/>
          <p:cNvSpPr txBox="true"/>
          <p:nvPr/>
        </p:nvSpPr>
        <p:spPr>
          <a:xfrm rot="0">
            <a:off x="1195697" y="7180486"/>
            <a:ext cx="16230600" cy="2369818"/>
          </a:xfrm>
          <a:prstGeom prst="rect">
            <a:avLst/>
          </a:prstGeom>
        </p:spPr>
        <p:txBody>
          <a:bodyPr anchor="t" rtlCol="false" tIns="0" lIns="0" bIns="0" rIns="0">
            <a:spAutoFit/>
          </a:bodyPr>
          <a:lstStyle/>
          <a:p>
            <a:pPr algn="ctr">
              <a:lnSpc>
                <a:spcPts val="3780"/>
              </a:lnSpc>
            </a:pPr>
            <a:r>
              <a:rPr lang="en-US" sz="2700" b="true">
                <a:solidFill>
                  <a:srgbClr val="000000"/>
                </a:solidFill>
                <a:latin typeface="Canva Sans Bold"/>
                <a:ea typeface="Canva Sans Bold"/>
                <a:cs typeface="Canva Sans Bold"/>
                <a:sym typeface="Canva Sans Bold"/>
              </a:rPr>
              <a:t>Razvrščamo pravljico po zaporedju dogodkov. Spoznavamo kaj je začetek, sredina in konec. Poljubno jo postavimo v mrežo in se najprej spremenimo sami v robotke in po navodilih “programerja” se premikamo po mreži. Odlično nam gre! Ko osvojimo orientacijo v prostoru, smo pripravljeni na obisk prvega robotka Beebotek!!! Juhuhuhu</a:t>
            </a:r>
          </a:p>
          <a:p>
            <a:pPr algn="ctr">
              <a:lnSpc>
                <a:spcPts val="378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1256" y="110690"/>
            <a:ext cx="5783222" cy="10065621"/>
          </a:xfrm>
          <a:custGeom>
            <a:avLst/>
            <a:gdLst/>
            <a:ahLst/>
            <a:cxnLst/>
            <a:rect r="r" b="b" t="t" l="l"/>
            <a:pathLst>
              <a:path h="10065621" w="5783222">
                <a:moveTo>
                  <a:pt x="0" y="0"/>
                </a:moveTo>
                <a:lnTo>
                  <a:pt x="5783222" y="0"/>
                </a:lnTo>
                <a:lnTo>
                  <a:pt x="5783222" y="10065620"/>
                </a:lnTo>
                <a:lnTo>
                  <a:pt x="0" y="10065620"/>
                </a:lnTo>
                <a:lnTo>
                  <a:pt x="0" y="0"/>
                </a:lnTo>
                <a:close/>
              </a:path>
            </a:pathLst>
          </a:custGeom>
          <a:blipFill>
            <a:blip r:embed="rId2"/>
            <a:stretch>
              <a:fillRect l="-15268" t="0" r="-15268" b="0"/>
            </a:stretch>
          </a:blipFill>
        </p:spPr>
      </p:sp>
      <p:sp>
        <p:nvSpPr>
          <p:cNvPr name="Freeform 3" id="3"/>
          <p:cNvSpPr/>
          <p:nvPr/>
        </p:nvSpPr>
        <p:spPr>
          <a:xfrm flipH="false" flipV="false" rot="0">
            <a:off x="6284584" y="2251115"/>
            <a:ext cx="1376049" cy="1376049"/>
          </a:xfrm>
          <a:custGeom>
            <a:avLst/>
            <a:gdLst/>
            <a:ahLst/>
            <a:cxnLst/>
            <a:rect r="r" b="b" t="t" l="l"/>
            <a:pathLst>
              <a:path h="1376049" w="1376049">
                <a:moveTo>
                  <a:pt x="0" y="0"/>
                </a:moveTo>
                <a:lnTo>
                  <a:pt x="1376048" y="0"/>
                </a:lnTo>
                <a:lnTo>
                  <a:pt x="1376048" y="1376049"/>
                </a:lnTo>
                <a:lnTo>
                  <a:pt x="0" y="13760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163482" y="2669973"/>
            <a:ext cx="10008450" cy="7506338"/>
          </a:xfrm>
          <a:custGeom>
            <a:avLst/>
            <a:gdLst/>
            <a:ahLst/>
            <a:cxnLst/>
            <a:rect r="r" b="b" t="t" l="l"/>
            <a:pathLst>
              <a:path h="7506338" w="10008450">
                <a:moveTo>
                  <a:pt x="0" y="0"/>
                </a:moveTo>
                <a:lnTo>
                  <a:pt x="10008450" y="0"/>
                </a:lnTo>
                <a:lnTo>
                  <a:pt x="10008450" y="7506337"/>
                </a:lnTo>
                <a:lnTo>
                  <a:pt x="0" y="7506337"/>
                </a:lnTo>
                <a:lnTo>
                  <a:pt x="0" y="0"/>
                </a:lnTo>
                <a:close/>
              </a:path>
            </a:pathLst>
          </a:custGeom>
          <a:blipFill>
            <a:blip r:embed="rId5"/>
            <a:stretch>
              <a:fillRect l="0" t="0" r="0" b="0"/>
            </a:stretch>
          </a:blipFill>
        </p:spPr>
      </p:sp>
      <p:pic>
        <p:nvPicPr>
          <p:cNvPr name="Picture 5" id="5"/>
          <p:cNvPicPr>
            <a:picLocks noChangeAspect="true"/>
          </p:cNvPicPr>
          <p:nvPr/>
        </p:nvPicPr>
        <p:blipFill>
          <a:blip r:embed="rId6"/>
          <a:srcRect l="0" t="0" r="0" b="0"/>
          <a:stretch>
            <a:fillRect/>
          </a:stretch>
        </p:blipFill>
        <p:spPr>
          <a:xfrm flipH="false" flipV="false" rot="0">
            <a:off x="11994761" y="567385"/>
            <a:ext cx="1777549" cy="1823128"/>
          </a:xfrm>
          <a:prstGeom prst="rect">
            <a:avLst/>
          </a:prstGeom>
        </p:spPr>
      </p:pic>
      <p:sp>
        <p:nvSpPr>
          <p:cNvPr name="TextBox 6" id="6"/>
          <p:cNvSpPr txBox="true"/>
          <p:nvPr/>
        </p:nvSpPr>
        <p:spPr>
          <a:xfrm rot="0">
            <a:off x="5944478" y="7201"/>
            <a:ext cx="5707383" cy="3456856"/>
          </a:xfrm>
          <a:prstGeom prst="rect">
            <a:avLst/>
          </a:prstGeom>
        </p:spPr>
        <p:txBody>
          <a:bodyPr anchor="t" rtlCol="false" tIns="0" lIns="0" bIns="0" rIns="0">
            <a:spAutoFit/>
          </a:bodyPr>
          <a:lstStyle/>
          <a:p>
            <a:pPr algn="ctr">
              <a:lnSpc>
                <a:spcPts val="3460"/>
              </a:lnSpc>
            </a:pPr>
            <a:r>
              <a:rPr lang="en-US" sz="2471" b="true">
                <a:solidFill>
                  <a:srgbClr val="000000"/>
                </a:solidFill>
                <a:latin typeface="Canva Sans Bold"/>
                <a:ea typeface="Canva Sans Bold"/>
                <a:cs typeface="Canva Sans Bold"/>
                <a:sym typeface="Canva Sans Bold"/>
              </a:rPr>
              <a:t>igra z robotkom je občutljiva in zahteva pravila. Kadar se pravil ne držimo je Beebotek žalosten in se ne želi več z nami igrati, zato se vsi potrudimo in ta dan držimo vseh pravil </a:t>
            </a:r>
          </a:p>
          <a:p>
            <a:pPr algn="ctr">
              <a:lnSpc>
                <a:spcPts val="3460"/>
              </a:lnSpc>
            </a:pPr>
          </a:p>
          <a:p>
            <a:pPr algn="ctr">
              <a:lnSpc>
                <a:spcPts val="346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0" y="-168487"/>
            <a:ext cx="18288000" cy="9426787"/>
            <a:chOff x="0" y="0"/>
            <a:chExt cx="4816593" cy="2482775"/>
          </a:xfrm>
        </p:grpSpPr>
        <p:sp>
          <p:nvSpPr>
            <p:cNvPr name="Freeform 4" id="4"/>
            <p:cNvSpPr/>
            <p:nvPr/>
          </p:nvSpPr>
          <p:spPr>
            <a:xfrm flipH="false" flipV="false" rot="0">
              <a:off x="0" y="0"/>
              <a:ext cx="4816592" cy="2482775"/>
            </a:xfrm>
            <a:custGeom>
              <a:avLst/>
              <a:gdLst/>
              <a:ahLst/>
              <a:cxnLst/>
              <a:rect r="r" b="b" t="t" l="l"/>
              <a:pathLst>
                <a:path h="2482775" w="4816592">
                  <a:moveTo>
                    <a:pt x="12277" y="0"/>
                  </a:moveTo>
                  <a:lnTo>
                    <a:pt x="4804316" y="0"/>
                  </a:lnTo>
                  <a:cubicBezTo>
                    <a:pt x="4807572" y="0"/>
                    <a:pt x="4810694" y="1293"/>
                    <a:pt x="4812997" y="3596"/>
                  </a:cubicBezTo>
                  <a:cubicBezTo>
                    <a:pt x="4815299" y="5898"/>
                    <a:pt x="4816592" y="9021"/>
                    <a:pt x="4816592" y="12277"/>
                  </a:cubicBezTo>
                  <a:lnTo>
                    <a:pt x="4816592" y="2470498"/>
                  </a:lnTo>
                  <a:cubicBezTo>
                    <a:pt x="4816592" y="2477279"/>
                    <a:pt x="4811096" y="2482775"/>
                    <a:pt x="4804316" y="2482775"/>
                  </a:cubicBezTo>
                  <a:lnTo>
                    <a:pt x="12277" y="2482775"/>
                  </a:lnTo>
                  <a:cubicBezTo>
                    <a:pt x="5496" y="2482775"/>
                    <a:pt x="0" y="2477279"/>
                    <a:pt x="0" y="2470498"/>
                  </a:cubicBezTo>
                  <a:lnTo>
                    <a:pt x="0" y="12277"/>
                  </a:lnTo>
                  <a:cubicBezTo>
                    <a:pt x="0" y="5496"/>
                    <a:pt x="5496" y="0"/>
                    <a:pt x="12277"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816593" cy="2520875"/>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5056" y="0"/>
            <a:ext cx="5519910" cy="7359879"/>
          </a:xfrm>
          <a:custGeom>
            <a:avLst/>
            <a:gdLst/>
            <a:ahLst/>
            <a:cxnLst/>
            <a:rect r="r" b="b" t="t" l="l"/>
            <a:pathLst>
              <a:path h="7359879" w="5519910">
                <a:moveTo>
                  <a:pt x="0" y="0"/>
                </a:moveTo>
                <a:lnTo>
                  <a:pt x="5519910" y="0"/>
                </a:lnTo>
                <a:lnTo>
                  <a:pt x="5519910" y="7359879"/>
                </a:lnTo>
                <a:lnTo>
                  <a:pt x="0" y="7359879"/>
                </a:lnTo>
                <a:lnTo>
                  <a:pt x="0" y="0"/>
                </a:lnTo>
                <a:close/>
              </a:path>
            </a:pathLst>
          </a:custGeom>
          <a:blipFill>
            <a:blip r:embed="rId7"/>
            <a:stretch>
              <a:fillRect l="0" t="0" r="0" b="0"/>
            </a:stretch>
          </a:blipFill>
        </p:spPr>
      </p:sp>
      <p:sp>
        <p:nvSpPr>
          <p:cNvPr name="Freeform 9" id="9"/>
          <p:cNvSpPr/>
          <p:nvPr/>
        </p:nvSpPr>
        <p:spPr>
          <a:xfrm flipH="false" flipV="false" rot="0">
            <a:off x="4374907" y="3333757"/>
            <a:ext cx="9270991" cy="6953243"/>
          </a:xfrm>
          <a:custGeom>
            <a:avLst/>
            <a:gdLst/>
            <a:ahLst/>
            <a:cxnLst/>
            <a:rect r="r" b="b" t="t" l="l"/>
            <a:pathLst>
              <a:path h="6953243" w="9270991">
                <a:moveTo>
                  <a:pt x="0" y="0"/>
                </a:moveTo>
                <a:lnTo>
                  <a:pt x="9270991" y="0"/>
                </a:lnTo>
                <a:lnTo>
                  <a:pt x="9270991" y="6953243"/>
                </a:lnTo>
                <a:lnTo>
                  <a:pt x="0" y="6953243"/>
                </a:lnTo>
                <a:lnTo>
                  <a:pt x="0" y="0"/>
                </a:lnTo>
                <a:close/>
              </a:path>
            </a:pathLst>
          </a:custGeom>
          <a:blipFill>
            <a:blip r:embed="rId8"/>
            <a:stretch>
              <a:fillRect l="0" t="0" r="0" b="0"/>
            </a:stretch>
          </a:blipFill>
        </p:spPr>
      </p:sp>
      <p:sp>
        <p:nvSpPr>
          <p:cNvPr name="Freeform 10" id="10"/>
          <p:cNvSpPr/>
          <p:nvPr/>
        </p:nvSpPr>
        <p:spPr>
          <a:xfrm flipH="false" flipV="false" rot="0">
            <a:off x="12613034" y="0"/>
            <a:ext cx="5519910" cy="7359879"/>
          </a:xfrm>
          <a:custGeom>
            <a:avLst/>
            <a:gdLst/>
            <a:ahLst/>
            <a:cxnLst/>
            <a:rect r="r" b="b" t="t" l="l"/>
            <a:pathLst>
              <a:path h="7359879" w="5519910">
                <a:moveTo>
                  <a:pt x="0" y="0"/>
                </a:moveTo>
                <a:lnTo>
                  <a:pt x="5519910" y="0"/>
                </a:lnTo>
                <a:lnTo>
                  <a:pt x="5519910" y="7359879"/>
                </a:lnTo>
                <a:lnTo>
                  <a:pt x="0" y="7359879"/>
                </a:lnTo>
                <a:lnTo>
                  <a:pt x="0" y="0"/>
                </a:lnTo>
                <a:close/>
              </a:path>
            </a:pathLst>
          </a:custGeom>
          <a:blipFill>
            <a:blip r:embed="rId9"/>
            <a:stretch>
              <a:fillRect l="0" t="0" r="0" b="0"/>
            </a:stretch>
          </a:blipFill>
        </p:spPr>
      </p:sp>
      <p:sp>
        <p:nvSpPr>
          <p:cNvPr name="Freeform 11" id="11"/>
          <p:cNvSpPr/>
          <p:nvPr/>
        </p:nvSpPr>
        <p:spPr>
          <a:xfrm flipH="false" flipV="false" rot="0">
            <a:off x="7811296" y="299473"/>
            <a:ext cx="2398212" cy="2315365"/>
          </a:xfrm>
          <a:custGeom>
            <a:avLst/>
            <a:gdLst/>
            <a:ahLst/>
            <a:cxnLst/>
            <a:rect r="r" b="b" t="t" l="l"/>
            <a:pathLst>
              <a:path h="2315365" w="2398212">
                <a:moveTo>
                  <a:pt x="0" y="0"/>
                </a:moveTo>
                <a:lnTo>
                  <a:pt x="2398212" y="0"/>
                </a:lnTo>
                <a:lnTo>
                  <a:pt x="2398212" y="2315365"/>
                </a:lnTo>
                <a:lnTo>
                  <a:pt x="0" y="23153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260654" y="1139875"/>
            <a:ext cx="16230600" cy="9031186"/>
            <a:chOff x="0" y="0"/>
            <a:chExt cx="4274726" cy="2378584"/>
          </a:xfrm>
        </p:grpSpPr>
        <p:sp>
          <p:nvSpPr>
            <p:cNvPr name="Freeform 4" id="4"/>
            <p:cNvSpPr/>
            <p:nvPr/>
          </p:nvSpPr>
          <p:spPr>
            <a:xfrm flipH="false" flipV="false" rot="0">
              <a:off x="0" y="0"/>
              <a:ext cx="4274726" cy="2378584"/>
            </a:xfrm>
            <a:custGeom>
              <a:avLst/>
              <a:gdLst/>
              <a:ahLst/>
              <a:cxnLst/>
              <a:rect r="r" b="b" t="t" l="l"/>
              <a:pathLst>
                <a:path h="2378584" w="4274726">
                  <a:moveTo>
                    <a:pt x="13833" y="0"/>
                  </a:moveTo>
                  <a:lnTo>
                    <a:pt x="4260893" y="0"/>
                  </a:lnTo>
                  <a:cubicBezTo>
                    <a:pt x="4268533" y="0"/>
                    <a:pt x="4274726" y="6193"/>
                    <a:pt x="4274726" y="13833"/>
                  </a:cubicBezTo>
                  <a:lnTo>
                    <a:pt x="4274726" y="2364751"/>
                  </a:lnTo>
                  <a:cubicBezTo>
                    <a:pt x="4274726" y="2372391"/>
                    <a:pt x="4268533" y="2378584"/>
                    <a:pt x="4260893" y="2378584"/>
                  </a:cubicBezTo>
                  <a:lnTo>
                    <a:pt x="13833" y="2378584"/>
                  </a:lnTo>
                  <a:cubicBezTo>
                    <a:pt x="6193" y="2378584"/>
                    <a:pt x="0" y="2372391"/>
                    <a:pt x="0" y="2364751"/>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416684"/>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592613" y="7321800"/>
            <a:ext cx="3102774" cy="1423398"/>
          </a:xfrm>
          <a:custGeom>
            <a:avLst/>
            <a:gdLst/>
            <a:ahLst/>
            <a:cxnLst/>
            <a:rect r="r" b="b" t="t" l="l"/>
            <a:pathLst>
              <a:path h="1423398" w="3102774">
                <a:moveTo>
                  <a:pt x="0" y="0"/>
                </a:moveTo>
                <a:lnTo>
                  <a:pt x="3102774" y="0"/>
                </a:lnTo>
                <a:lnTo>
                  <a:pt x="3102774" y="1423398"/>
                </a:lnTo>
                <a:lnTo>
                  <a:pt x="0" y="1423398"/>
                </a:lnTo>
                <a:lnTo>
                  <a:pt x="0" y="0"/>
                </a:lnTo>
                <a:close/>
              </a:path>
            </a:pathLst>
          </a:custGeom>
          <a:blipFill>
            <a:blip r:embed="rId7"/>
            <a:stretch>
              <a:fillRect l="0" t="0" r="0" b="0"/>
            </a:stretch>
          </a:blipFill>
        </p:spPr>
      </p:sp>
      <p:sp>
        <p:nvSpPr>
          <p:cNvPr name="Freeform 9" id="9"/>
          <p:cNvSpPr/>
          <p:nvPr/>
        </p:nvSpPr>
        <p:spPr>
          <a:xfrm flipH="false" flipV="false" rot="0">
            <a:off x="-279713" y="5727425"/>
            <a:ext cx="5491674" cy="4612148"/>
          </a:xfrm>
          <a:custGeom>
            <a:avLst/>
            <a:gdLst/>
            <a:ahLst/>
            <a:cxnLst/>
            <a:rect r="r" b="b" t="t" l="l"/>
            <a:pathLst>
              <a:path h="4612148" w="5491674">
                <a:moveTo>
                  <a:pt x="0" y="0"/>
                </a:moveTo>
                <a:lnTo>
                  <a:pt x="5491674" y="0"/>
                </a:lnTo>
                <a:lnTo>
                  <a:pt x="5491674" y="4612148"/>
                </a:lnTo>
                <a:lnTo>
                  <a:pt x="0" y="4612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571800" y="8539294"/>
            <a:ext cx="329247" cy="32924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2703159" y="8539294"/>
            <a:ext cx="329247" cy="32924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4862797" y="8488970"/>
            <a:ext cx="329247" cy="32924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5994155" y="8488970"/>
            <a:ext cx="329247" cy="32924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3E4"/>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6320356" y="2551879"/>
            <a:ext cx="10003046" cy="7502284"/>
          </a:xfrm>
          <a:custGeom>
            <a:avLst/>
            <a:gdLst/>
            <a:ahLst/>
            <a:cxnLst/>
            <a:rect r="r" b="b" t="t" l="l"/>
            <a:pathLst>
              <a:path h="7502284" w="10003046">
                <a:moveTo>
                  <a:pt x="0" y="0"/>
                </a:moveTo>
                <a:lnTo>
                  <a:pt x="10003046" y="0"/>
                </a:lnTo>
                <a:lnTo>
                  <a:pt x="10003046" y="7502284"/>
                </a:lnTo>
                <a:lnTo>
                  <a:pt x="0" y="7502284"/>
                </a:lnTo>
                <a:lnTo>
                  <a:pt x="0" y="0"/>
                </a:lnTo>
                <a:close/>
              </a:path>
            </a:pathLst>
          </a:custGeom>
          <a:blipFill>
            <a:blip r:embed="rId10"/>
            <a:stretch>
              <a:fillRect l="0" t="0" r="0" b="0"/>
            </a:stretch>
          </a:blipFill>
        </p:spPr>
      </p:sp>
      <p:sp>
        <p:nvSpPr>
          <p:cNvPr name="TextBox 23" id="23"/>
          <p:cNvSpPr txBox="true"/>
          <p:nvPr/>
        </p:nvSpPr>
        <p:spPr>
          <a:xfrm rot="0">
            <a:off x="-71821" y="1213959"/>
            <a:ext cx="16230600" cy="1154431"/>
          </a:xfrm>
          <a:prstGeom prst="rect">
            <a:avLst/>
          </a:prstGeom>
        </p:spPr>
        <p:txBody>
          <a:bodyPr anchor="t" rtlCol="false" tIns="0" lIns="0" bIns="0" rIns="0">
            <a:spAutoFit/>
          </a:bodyPr>
          <a:lstStyle/>
          <a:p>
            <a:pPr algn="ctr">
              <a:lnSpc>
                <a:spcPts val="4619"/>
              </a:lnSpc>
              <a:spcBef>
                <a:spcPct val="0"/>
              </a:spcBef>
            </a:pPr>
            <a:r>
              <a:rPr lang="en-US" b="true" sz="3299">
                <a:solidFill>
                  <a:srgbClr val="000000"/>
                </a:solidFill>
                <a:latin typeface="HK Grotesk Bold"/>
                <a:ea typeface="HK Grotesk Bold"/>
                <a:cs typeface="HK Grotesk Bold"/>
                <a:sym typeface="HK Grotesk Bold"/>
              </a:rPr>
              <a:t>Če hočeš spoznati človeka, opazuj njegovo vedenje,</a:t>
            </a:r>
          </a:p>
          <a:p>
            <a:pPr algn="ctr">
              <a:lnSpc>
                <a:spcPts val="4619"/>
              </a:lnSpc>
              <a:spcBef>
                <a:spcPct val="0"/>
              </a:spcBef>
            </a:pPr>
            <a:r>
              <a:rPr lang="en-US" b="true" sz="3299">
                <a:solidFill>
                  <a:srgbClr val="000000"/>
                </a:solidFill>
                <a:latin typeface="HK Grotesk Bold"/>
                <a:ea typeface="HK Grotesk Bold"/>
                <a:cs typeface="HK Grotesk Bold"/>
                <a:sym typeface="HK Grotesk Bold"/>
              </a:rPr>
              <a:t>če hočeš spoznati otroka, opazuj njegovo igro.</a:t>
            </a:r>
          </a:p>
        </p:txBody>
      </p:sp>
      <p:sp>
        <p:nvSpPr>
          <p:cNvPr name="TextBox 24" id="24"/>
          <p:cNvSpPr txBox="true"/>
          <p:nvPr/>
        </p:nvSpPr>
        <p:spPr>
          <a:xfrm rot="0">
            <a:off x="439328" y="3830786"/>
            <a:ext cx="6153745" cy="1576069"/>
          </a:xfrm>
          <a:prstGeom prst="rect">
            <a:avLst/>
          </a:prstGeom>
        </p:spPr>
        <p:txBody>
          <a:bodyPr anchor="t" rtlCol="false" tIns="0" lIns="0" bIns="0" rIns="0">
            <a:spAutoFit/>
          </a:bodyPr>
          <a:lstStyle/>
          <a:p>
            <a:pPr algn="ctr">
              <a:lnSpc>
                <a:spcPts val="12880"/>
              </a:lnSpc>
            </a:pPr>
            <a:r>
              <a:rPr lang="en-US" sz="9200" b="true">
                <a:solidFill>
                  <a:srgbClr val="EC692F"/>
                </a:solidFill>
                <a:latin typeface="One Little Font Bold"/>
                <a:ea typeface="One Little Font Bold"/>
                <a:cs typeface="One Little Font Bold"/>
                <a:sym typeface="One Little Font Bold"/>
              </a:rPr>
              <a:t>nasvidenje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195697"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028700" y="3849164"/>
            <a:ext cx="5952448" cy="5952448"/>
          </a:xfrm>
          <a:custGeom>
            <a:avLst/>
            <a:gdLst/>
            <a:ahLst/>
            <a:cxnLst/>
            <a:rect r="r" b="b" t="t" l="l"/>
            <a:pathLst>
              <a:path h="5952448" w="5952448">
                <a:moveTo>
                  <a:pt x="0" y="0"/>
                </a:moveTo>
                <a:lnTo>
                  <a:pt x="5952448" y="0"/>
                </a:lnTo>
                <a:lnTo>
                  <a:pt x="5952448" y="5952448"/>
                </a:lnTo>
                <a:lnTo>
                  <a:pt x="0" y="5952448"/>
                </a:lnTo>
                <a:lnTo>
                  <a:pt x="0" y="0"/>
                </a:lnTo>
                <a:close/>
              </a:path>
            </a:pathLst>
          </a:custGeom>
          <a:blipFill>
            <a:blip r:embed="rId7"/>
            <a:stretch>
              <a:fillRect l="0" t="0" r="0" b="0"/>
            </a:stretch>
          </a:blipFill>
        </p:spPr>
      </p:sp>
      <p:sp>
        <p:nvSpPr>
          <p:cNvPr name="Freeform 9" id="9"/>
          <p:cNvSpPr/>
          <p:nvPr/>
        </p:nvSpPr>
        <p:spPr>
          <a:xfrm flipH="false" flipV="false" rot="0">
            <a:off x="15207901" y="5360487"/>
            <a:ext cx="2929802" cy="2929802"/>
          </a:xfrm>
          <a:custGeom>
            <a:avLst/>
            <a:gdLst/>
            <a:ahLst/>
            <a:cxnLst/>
            <a:rect r="r" b="b" t="t" l="l"/>
            <a:pathLst>
              <a:path h="2929802" w="2929802">
                <a:moveTo>
                  <a:pt x="0" y="0"/>
                </a:moveTo>
                <a:lnTo>
                  <a:pt x="2929802" y="0"/>
                </a:lnTo>
                <a:lnTo>
                  <a:pt x="2929802" y="2929802"/>
                </a:lnTo>
                <a:lnTo>
                  <a:pt x="0" y="2929802"/>
                </a:lnTo>
                <a:lnTo>
                  <a:pt x="0" y="0"/>
                </a:lnTo>
                <a:close/>
              </a:path>
            </a:pathLst>
          </a:custGeom>
          <a:blipFill>
            <a:blip r:embed="rId8"/>
            <a:stretch>
              <a:fillRect l="0" t="0" r="0" b="0"/>
            </a:stretch>
          </a:blipFill>
        </p:spPr>
      </p:sp>
      <p:sp>
        <p:nvSpPr>
          <p:cNvPr name="Freeform 10" id="10"/>
          <p:cNvSpPr/>
          <p:nvPr/>
        </p:nvSpPr>
        <p:spPr>
          <a:xfrm flipH="false" flipV="false" rot="0">
            <a:off x="7327824" y="3721545"/>
            <a:ext cx="7683698" cy="5762773"/>
          </a:xfrm>
          <a:custGeom>
            <a:avLst/>
            <a:gdLst/>
            <a:ahLst/>
            <a:cxnLst/>
            <a:rect r="r" b="b" t="t" l="l"/>
            <a:pathLst>
              <a:path h="5762773" w="7683698">
                <a:moveTo>
                  <a:pt x="0" y="0"/>
                </a:moveTo>
                <a:lnTo>
                  <a:pt x="7683698" y="0"/>
                </a:lnTo>
                <a:lnTo>
                  <a:pt x="7683698" y="5762773"/>
                </a:lnTo>
                <a:lnTo>
                  <a:pt x="0" y="5762773"/>
                </a:lnTo>
                <a:lnTo>
                  <a:pt x="0" y="0"/>
                </a:lnTo>
                <a:close/>
              </a:path>
            </a:pathLst>
          </a:custGeom>
          <a:blipFill>
            <a:blip r:embed="rId9"/>
            <a:stretch>
              <a:fillRect l="-7902" t="0" r="0" b="-7902"/>
            </a:stretch>
          </a:blipFill>
        </p:spPr>
      </p:sp>
      <p:sp>
        <p:nvSpPr>
          <p:cNvPr name="TextBox 11" id="11"/>
          <p:cNvSpPr txBox="true"/>
          <p:nvPr/>
        </p:nvSpPr>
        <p:spPr>
          <a:xfrm rot="0">
            <a:off x="2654421" y="1266656"/>
            <a:ext cx="12979158" cy="1167728"/>
          </a:xfrm>
          <a:prstGeom prst="rect">
            <a:avLst/>
          </a:prstGeom>
        </p:spPr>
        <p:txBody>
          <a:bodyPr anchor="t" rtlCol="false" tIns="0" lIns="0" bIns="0" rIns="0">
            <a:spAutoFit/>
          </a:bodyPr>
          <a:lstStyle/>
          <a:p>
            <a:pPr algn="ctr">
              <a:lnSpc>
                <a:spcPts val="9662"/>
              </a:lnSpc>
            </a:pPr>
            <a:r>
              <a:rPr lang="en-US" sz="6901" u="sng">
                <a:solidFill>
                  <a:srgbClr val="A85234"/>
                </a:solidFill>
                <a:latin typeface="Le Petit Cochon"/>
                <a:ea typeface="Le Petit Cochon"/>
                <a:cs typeface="Le Petit Cochon"/>
                <a:sym typeface="Le Petit Cochon"/>
              </a:rPr>
              <a:t>PRIŠLA JE JESEN MED NAS</a:t>
            </a:r>
          </a:p>
        </p:txBody>
      </p:sp>
      <p:sp>
        <p:nvSpPr>
          <p:cNvPr name="TextBox 12" id="12"/>
          <p:cNvSpPr txBox="true"/>
          <p:nvPr/>
        </p:nvSpPr>
        <p:spPr>
          <a:xfrm rot="0">
            <a:off x="3060555" y="2310559"/>
            <a:ext cx="13430700" cy="1538605"/>
          </a:xfrm>
          <a:prstGeom prst="rect">
            <a:avLst/>
          </a:prstGeom>
        </p:spPr>
        <p:txBody>
          <a:bodyPr anchor="t" rtlCol="false" tIns="0" lIns="0" bIns="0" rIns="0">
            <a:spAutoFit/>
          </a:bodyPr>
          <a:lstStyle/>
          <a:p>
            <a:pPr algn="l">
              <a:lnSpc>
                <a:spcPts val="3919"/>
              </a:lnSpc>
            </a:pPr>
            <a:r>
              <a:rPr lang="en-US" sz="2799">
                <a:solidFill>
                  <a:srgbClr val="DD4032"/>
                </a:solidFill>
                <a:latin typeface="Akzidenz-Grotesk"/>
                <a:ea typeface="Akzidenz-Grotesk"/>
                <a:cs typeface="Akzidenz-Grotesk"/>
                <a:sym typeface="Akzidenz-Grotesk"/>
              </a:rPr>
              <a:t>Kdo ne bi imel rad jesen. Tako barvita, topla, polna dobrot in zabavnih dnevov, ki smo jih proslavili v vrtcu. Oktober se je pričel s tednom otroka in prihodom Tetke Jeseni. Sadna malica je imela te dni še poseben čar.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6347065" y="6159593"/>
            <a:ext cx="5593870" cy="279693"/>
          </a:xfrm>
          <a:custGeom>
            <a:avLst/>
            <a:gdLst/>
            <a:ahLst/>
            <a:cxnLst/>
            <a:rect r="r" b="b" t="t" l="l"/>
            <a:pathLst>
              <a:path h="279693" w="5593870">
                <a:moveTo>
                  <a:pt x="0" y="0"/>
                </a:moveTo>
                <a:lnTo>
                  <a:pt x="5593870" y="0"/>
                </a:lnTo>
                <a:lnTo>
                  <a:pt x="5593870" y="279694"/>
                </a:lnTo>
                <a:lnTo>
                  <a:pt x="0" y="279694"/>
                </a:lnTo>
                <a:lnTo>
                  <a:pt x="0" y="0"/>
                </a:lnTo>
                <a:close/>
              </a:path>
            </a:pathLst>
          </a:custGeom>
          <a:blipFill>
            <a:blip r:embed="rId7"/>
            <a:stretch>
              <a:fillRect l="0" t="0" r="0" b="0"/>
            </a:stretch>
          </a:blipFill>
        </p:spPr>
      </p:sp>
      <p:sp>
        <p:nvSpPr>
          <p:cNvPr name="Freeform 9" id="9"/>
          <p:cNvSpPr/>
          <p:nvPr/>
        </p:nvSpPr>
        <p:spPr>
          <a:xfrm flipH="false" flipV="false" rot="0">
            <a:off x="1100664" y="1489036"/>
            <a:ext cx="3666850" cy="7607339"/>
          </a:xfrm>
          <a:custGeom>
            <a:avLst/>
            <a:gdLst/>
            <a:ahLst/>
            <a:cxnLst/>
            <a:rect r="r" b="b" t="t" l="l"/>
            <a:pathLst>
              <a:path h="7607339" w="3666850">
                <a:moveTo>
                  <a:pt x="0" y="0"/>
                </a:moveTo>
                <a:lnTo>
                  <a:pt x="3666850" y="0"/>
                </a:lnTo>
                <a:lnTo>
                  <a:pt x="3666850" y="7607339"/>
                </a:lnTo>
                <a:lnTo>
                  <a:pt x="0" y="7607339"/>
                </a:lnTo>
                <a:lnTo>
                  <a:pt x="0" y="0"/>
                </a:lnTo>
                <a:close/>
              </a:path>
            </a:pathLst>
          </a:custGeom>
          <a:blipFill>
            <a:blip r:embed="rId8"/>
            <a:stretch>
              <a:fillRect l="0" t="-3557" r="0" b="-3557"/>
            </a:stretch>
          </a:blipFill>
        </p:spPr>
      </p:sp>
      <p:sp>
        <p:nvSpPr>
          <p:cNvPr name="Freeform 10" id="10"/>
          <p:cNvSpPr/>
          <p:nvPr/>
        </p:nvSpPr>
        <p:spPr>
          <a:xfrm flipH="false" flipV="false" rot="0">
            <a:off x="4948489" y="4013552"/>
            <a:ext cx="3812117" cy="5082823"/>
          </a:xfrm>
          <a:custGeom>
            <a:avLst/>
            <a:gdLst/>
            <a:ahLst/>
            <a:cxnLst/>
            <a:rect r="r" b="b" t="t" l="l"/>
            <a:pathLst>
              <a:path h="5082823" w="3812117">
                <a:moveTo>
                  <a:pt x="0" y="0"/>
                </a:moveTo>
                <a:lnTo>
                  <a:pt x="3812117" y="0"/>
                </a:lnTo>
                <a:lnTo>
                  <a:pt x="3812117" y="5082823"/>
                </a:lnTo>
                <a:lnTo>
                  <a:pt x="0" y="5082823"/>
                </a:lnTo>
                <a:lnTo>
                  <a:pt x="0" y="0"/>
                </a:lnTo>
                <a:close/>
              </a:path>
            </a:pathLst>
          </a:custGeom>
          <a:blipFill>
            <a:blip r:embed="rId9"/>
            <a:stretch>
              <a:fillRect l="0" t="0" r="0" b="0"/>
            </a:stretch>
          </a:blipFill>
        </p:spPr>
      </p:sp>
      <p:sp>
        <p:nvSpPr>
          <p:cNvPr name="Freeform 11" id="11"/>
          <p:cNvSpPr/>
          <p:nvPr/>
        </p:nvSpPr>
        <p:spPr>
          <a:xfrm flipH="false" flipV="false" rot="0">
            <a:off x="14694509" y="1119896"/>
            <a:ext cx="2507669" cy="3855481"/>
          </a:xfrm>
          <a:custGeom>
            <a:avLst/>
            <a:gdLst/>
            <a:ahLst/>
            <a:cxnLst/>
            <a:rect r="r" b="b" t="t" l="l"/>
            <a:pathLst>
              <a:path h="3855481" w="2507669">
                <a:moveTo>
                  <a:pt x="0" y="0"/>
                </a:moveTo>
                <a:lnTo>
                  <a:pt x="2507669" y="0"/>
                </a:lnTo>
                <a:lnTo>
                  <a:pt x="2507669" y="3855481"/>
                </a:lnTo>
                <a:lnTo>
                  <a:pt x="0" y="3855481"/>
                </a:lnTo>
                <a:lnTo>
                  <a:pt x="0" y="0"/>
                </a:lnTo>
                <a:close/>
              </a:path>
            </a:pathLst>
          </a:custGeom>
          <a:blipFill>
            <a:blip r:embed="rId10"/>
            <a:stretch>
              <a:fillRect l="0" t="0" r="0" b="0"/>
            </a:stretch>
          </a:blipFill>
        </p:spPr>
      </p:sp>
      <p:sp>
        <p:nvSpPr>
          <p:cNvPr name="Freeform 12" id="12"/>
          <p:cNvSpPr/>
          <p:nvPr/>
        </p:nvSpPr>
        <p:spPr>
          <a:xfrm flipH="false" flipV="false" rot="0">
            <a:off x="9283847" y="1295935"/>
            <a:ext cx="2256482" cy="5003505"/>
          </a:xfrm>
          <a:custGeom>
            <a:avLst/>
            <a:gdLst/>
            <a:ahLst/>
            <a:cxnLst/>
            <a:rect r="r" b="b" t="t" l="l"/>
            <a:pathLst>
              <a:path h="5003505" w="2256482">
                <a:moveTo>
                  <a:pt x="0" y="0"/>
                </a:moveTo>
                <a:lnTo>
                  <a:pt x="2256482" y="0"/>
                </a:lnTo>
                <a:lnTo>
                  <a:pt x="2256482" y="5003505"/>
                </a:lnTo>
                <a:lnTo>
                  <a:pt x="0" y="5003505"/>
                </a:lnTo>
                <a:lnTo>
                  <a:pt x="0" y="0"/>
                </a:lnTo>
                <a:close/>
              </a:path>
            </a:pathLst>
          </a:custGeom>
          <a:blipFill>
            <a:blip r:embed="rId11"/>
            <a:stretch>
              <a:fillRect l="0" t="0" r="0" b="0"/>
            </a:stretch>
          </a:blipFill>
        </p:spPr>
      </p:sp>
      <p:sp>
        <p:nvSpPr>
          <p:cNvPr name="Freeform 13" id="13"/>
          <p:cNvSpPr/>
          <p:nvPr/>
        </p:nvSpPr>
        <p:spPr>
          <a:xfrm flipH="false" flipV="false" rot="0">
            <a:off x="11721304" y="4975377"/>
            <a:ext cx="5332082" cy="3999062"/>
          </a:xfrm>
          <a:custGeom>
            <a:avLst/>
            <a:gdLst/>
            <a:ahLst/>
            <a:cxnLst/>
            <a:rect r="r" b="b" t="t" l="l"/>
            <a:pathLst>
              <a:path h="3999062" w="5332082">
                <a:moveTo>
                  <a:pt x="0" y="0"/>
                </a:moveTo>
                <a:lnTo>
                  <a:pt x="5332083" y="0"/>
                </a:lnTo>
                <a:lnTo>
                  <a:pt x="5332083" y="3999062"/>
                </a:lnTo>
                <a:lnTo>
                  <a:pt x="0" y="3999062"/>
                </a:lnTo>
                <a:lnTo>
                  <a:pt x="0" y="0"/>
                </a:lnTo>
                <a:close/>
              </a:path>
            </a:pathLst>
          </a:custGeom>
          <a:blipFill>
            <a:blip r:embed="rId12"/>
            <a:stretch>
              <a:fillRect l="0" t="0" r="0" b="0"/>
            </a:stretch>
          </a:blipFill>
        </p:spPr>
      </p:sp>
      <p:sp>
        <p:nvSpPr>
          <p:cNvPr name="Freeform 14" id="14"/>
          <p:cNvSpPr/>
          <p:nvPr/>
        </p:nvSpPr>
        <p:spPr>
          <a:xfrm flipH="false" flipV="false" rot="0">
            <a:off x="11540329" y="1028700"/>
            <a:ext cx="3242195" cy="4322927"/>
          </a:xfrm>
          <a:custGeom>
            <a:avLst/>
            <a:gdLst/>
            <a:ahLst/>
            <a:cxnLst/>
            <a:rect r="r" b="b" t="t" l="l"/>
            <a:pathLst>
              <a:path h="4322927" w="3242195">
                <a:moveTo>
                  <a:pt x="0" y="0"/>
                </a:moveTo>
                <a:lnTo>
                  <a:pt x="3242196" y="0"/>
                </a:lnTo>
                <a:lnTo>
                  <a:pt x="3242196" y="4322927"/>
                </a:lnTo>
                <a:lnTo>
                  <a:pt x="0" y="4322927"/>
                </a:lnTo>
                <a:lnTo>
                  <a:pt x="0" y="0"/>
                </a:lnTo>
                <a:close/>
              </a:path>
            </a:pathLst>
          </a:custGeom>
          <a:blipFill>
            <a:blip r:embed="rId13"/>
            <a:stretch>
              <a:fillRect l="0" t="0" r="0" b="0"/>
            </a:stretch>
          </a:blipFill>
        </p:spPr>
      </p:sp>
      <p:sp>
        <p:nvSpPr>
          <p:cNvPr name="TextBox 15" id="15"/>
          <p:cNvSpPr txBox="true"/>
          <p:nvPr/>
        </p:nvSpPr>
        <p:spPr>
          <a:xfrm rot="0">
            <a:off x="3806700" y="876300"/>
            <a:ext cx="7598764" cy="1327925"/>
          </a:xfrm>
          <a:prstGeom prst="rect">
            <a:avLst/>
          </a:prstGeom>
        </p:spPr>
        <p:txBody>
          <a:bodyPr anchor="t" rtlCol="false" tIns="0" lIns="0" bIns="0" rIns="0">
            <a:spAutoFit/>
          </a:bodyPr>
          <a:lstStyle/>
          <a:p>
            <a:pPr algn="ctr">
              <a:lnSpc>
                <a:spcPts val="10819"/>
              </a:lnSpc>
            </a:pPr>
            <a:r>
              <a:rPr lang="en-US" sz="7728" u="sng">
                <a:solidFill>
                  <a:srgbClr val="A85234"/>
                </a:solidFill>
                <a:latin typeface="Le Petit Cochon"/>
                <a:ea typeface="Le Petit Cochon"/>
                <a:cs typeface="Le Petit Cochon"/>
                <a:sym typeface="Le Petit Cochon"/>
              </a:rPr>
              <a:t>naši prvi “nudlci”</a:t>
            </a:r>
          </a:p>
        </p:txBody>
      </p:sp>
      <p:sp>
        <p:nvSpPr>
          <p:cNvPr name="TextBox 16" id="16"/>
          <p:cNvSpPr txBox="true"/>
          <p:nvPr/>
        </p:nvSpPr>
        <p:spPr>
          <a:xfrm rot="0">
            <a:off x="1289646" y="9201150"/>
            <a:ext cx="16230600" cy="1047750"/>
          </a:xfrm>
          <a:prstGeom prst="rect">
            <a:avLst/>
          </a:prstGeom>
        </p:spPr>
        <p:txBody>
          <a:bodyPr anchor="t" rtlCol="false" tIns="0" lIns="0" bIns="0" rIns="0">
            <a:spAutoFit/>
          </a:bodyPr>
          <a:lstStyle/>
          <a:p>
            <a:pPr algn="ctr">
              <a:lnSpc>
                <a:spcPts val="4200"/>
              </a:lnSpc>
            </a:pPr>
            <a:r>
              <a:rPr lang="en-US" sz="3000" b="true">
                <a:solidFill>
                  <a:srgbClr val="000000"/>
                </a:solidFill>
                <a:latin typeface="Canva Sans Bold"/>
                <a:ea typeface="Canva Sans Bold"/>
                <a:cs typeface="Canva Sans Bold"/>
                <a:sym typeface="Canva Sans Bold"/>
              </a:rPr>
              <a:t>Kako nastanejo rezanci? Tehtali, merili, okušali, preizkušali, gnetili, valjali in sušili. Na koncu pa še uspešno “prodali” Naš trud je bil poplačan, juha pa najboljša!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507914" y="1097159"/>
            <a:ext cx="16531195" cy="8229600"/>
            <a:chOff x="0" y="0"/>
            <a:chExt cx="4353895" cy="2167467"/>
          </a:xfrm>
        </p:grpSpPr>
        <p:sp>
          <p:nvSpPr>
            <p:cNvPr name="Freeform 4" id="4"/>
            <p:cNvSpPr/>
            <p:nvPr/>
          </p:nvSpPr>
          <p:spPr>
            <a:xfrm flipH="false" flipV="false" rot="0">
              <a:off x="0" y="0"/>
              <a:ext cx="4353895" cy="2167467"/>
            </a:xfrm>
            <a:custGeom>
              <a:avLst/>
              <a:gdLst/>
              <a:ahLst/>
              <a:cxnLst/>
              <a:rect r="r" b="b" t="t" l="l"/>
              <a:pathLst>
                <a:path h="2167467" w="4353895">
                  <a:moveTo>
                    <a:pt x="13581" y="0"/>
                  </a:moveTo>
                  <a:lnTo>
                    <a:pt x="4340313" y="0"/>
                  </a:lnTo>
                  <a:cubicBezTo>
                    <a:pt x="4347814" y="0"/>
                    <a:pt x="4353895" y="6081"/>
                    <a:pt x="4353895" y="13581"/>
                  </a:cubicBezTo>
                  <a:lnTo>
                    <a:pt x="4353895" y="2153885"/>
                  </a:lnTo>
                  <a:cubicBezTo>
                    <a:pt x="4353895" y="2161386"/>
                    <a:pt x="4347814" y="2167467"/>
                    <a:pt x="4340313" y="2167467"/>
                  </a:cubicBezTo>
                  <a:lnTo>
                    <a:pt x="13581" y="2167467"/>
                  </a:lnTo>
                  <a:cubicBezTo>
                    <a:pt x="9979" y="2167467"/>
                    <a:pt x="6525" y="2166036"/>
                    <a:pt x="3978" y="2163489"/>
                  </a:cubicBezTo>
                  <a:cubicBezTo>
                    <a:pt x="1431" y="2160942"/>
                    <a:pt x="0" y="2157487"/>
                    <a:pt x="0" y="2153885"/>
                  </a:cubicBezTo>
                  <a:lnTo>
                    <a:pt x="0" y="13581"/>
                  </a:lnTo>
                  <a:cubicBezTo>
                    <a:pt x="0" y="6081"/>
                    <a:pt x="6081" y="0"/>
                    <a:pt x="13581"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353895"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6534910" y="7433112"/>
            <a:ext cx="5593870" cy="396591"/>
          </a:xfrm>
          <a:custGeom>
            <a:avLst/>
            <a:gdLst/>
            <a:ahLst/>
            <a:cxnLst/>
            <a:rect r="r" b="b" t="t" l="l"/>
            <a:pathLst>
              <a:path h="396591" w="5593870">
                <a:moveTo>
                  <a:pt x="0" y="0"/>
                </a:moveTo>
                <a:lnTo>
                  <a:pt x="5593870" y="0"/>
                </a:lnTo>
                <a:lnTo>
                  <a:pt x="5593870" y="396591"/>
                </a:lnTo>
                <a:lnTo>
                  <a:pt x="0" y="396591"/>
                </a:lnTo>
                <a:lnTo>
                  <a:pt x="0" y="0"/>
                </a:lnTo>
                <a:close/>
              </a:path>
            </a:pathLst>
          </a:custGeom>
          <a:blipFill>
            <a:blip r:embed="rId7"/>
            <a:stretch>
              <a:fillRect l="-20897" t="0" r="-20897" b="0"/>
            </a:stretch>
          </a:blipFill>
        </p:spPr>
      </p:sp>
      <p:sp>
        <p:nvSpPr>
          <p:cNvPr name="Freeform 9" id="9"/>
          <p:cNvSpPr/>
          <p:nvPr/>
        </p:nvSpPr>
        <p:spPr>
          <a:xfrm flipH="false" flipV="false" rot="0">
            <a:off x="705050" y="4503834"/>
            <a:ext cx="8428499" cy="5689237"/>
          </a:xfrm>
          <a:custGeom>
            <a:avLst/>
            <a:gdLst/>
            <a:ahLst/>
            <a:cxnLst/>
            <a:rect r="r" b="b" t="t" l="l"/>
            <a:pathLst>
              <a:path h="5689237" w="8428499">
                <a:moveTo>
                  <a:pt x="0" y="0"/>
                </a:moveTo>
                <a:lnTo>
                  <a:pt x="8428499" y="0"/>
                </a:lnTo>
                <a:lnTo>
                  <a:pt x="8428499" y="5689237"/>
                </a:lnTo>
                <a:lnTo>
                  <a:pt x="0" y="5689237"/>
                </a:lnTo>
                <a:lnTo>
                  <a:pt x="0" y="0"/>
                </a:lnTo>
                <a:close/>
              </a:path>
            </a:pathLst>
          </a:custGeom>
          <a:blipFill>
            <a:blip r:embed="rId8"/>
            <a:stretch>
              <a:fillRect l="0" t="0" r="0" b="0"/>
            </a:stretch>
          </a:blipFill>
        </p:spPr>
      </p:sp>
      <p:sp>
        <p:nvSpPr>
          <p:cNvPr name="Freeform 10" id="10"/>
          <p:cNvSpPr/>
          <p:nvPr/>
        </p:nvSpPr>
        <p:spPr>
          <a:xfrm flipH="false" flipV="false" rot="0">
            <a:off x="9759870" y="4721699"/>
            <a:ext cx="7279238" cy="4913486"/>
          </a:xfrm>
          <a:custGeom>
            <a:avLst/>
            <a:gdLst/>
            <a:ahLst/>
            <a:cxnLst/>
            <a:rect r="r" b="b" t="t" l="l"/>
            <a:pathLst>
              <a:path h="4913486" w="7279238">
                <a:moveTo>
                  <a:pt x="0" y="0"/>
                </a:moveTo>
                <a:lnTo>
                  <a:pt x="7279239" y="0"/>
                </a:lnTo>
                <a:lnTo>
                  <a:pt x="7279239" y="4913486"/>
                </a:lnTo>
                <a:lnTo>
                  <a:pt x="0" y="4913486"/>
                </a:lnTo>
                <a:lnTo>
                  <a:pt x="0" y="0"/>
                </a:lnTo>
                <a:close/>
              </a:path>
            </a:pathLst>
          </a:custGeom>
          <a:blipFill>
            <a:blip r:embed="rId9"/>
            <a:stretch>
              <a:fillRect l="0" t="0" r="0" b="0"/>
            </a:stretch>
          </a:blipFill>
        </p:spPr>
      </p:sp>
      <p:sp>
        <p:nvSpPr>
          <p:cNvPr name="TextBox 11" id="11"/>
          <p:cNvSpPr txBox="true"/>
          <p:nvPr/>
        </p:nvSpPr>
        <p:spPr>
          <a:xfrm rot="0">
            <a:off x="1248891" y="1040009"/>
            <a:ext cx="15790218" cy="1047749"/>
          </a:xfrm>
          <a:prstGeom prst="rect">
            <a:avLst/>
          </a:prstGeom>
        </p:spPr>
        <p:txBody>
          <a:bodyPr anchor="t" rtlCol="false" tIns="0" lIns="0" bIns="0" rIns="0">
            <a:spAutoFit/>
          </a:bodyPr>
          <a:lstStyle/>
          <a:p>
            <a:pPr algn="ctr" marL="647711" indent="-323856" lvl="1">
              <a:lnSpc>
                <a:spcPts val="4200"/>
              </a:lnSpc>
              <a:buFont typeface="Arial"/>
              <a:buChar char="•"/>
            </a:pPr>
            <a:r>
              <a:rPr lang="en-US" b="true" sz="3000">
                <a:solidFill>
                  <a:srgbClr val="000000"/>
                </a:solidFill>
                <a:latin typeface="Canva Sans Bold"/>
                <a:ea typeface="Canva Sans Bold"/>
                <a:cs typeface="Canva Sans Bold"/>
                <a:sym typeface="Canva Sans Bold"/>
              </a:rPr>
              <a:t>Živali ne poznajo sovraštva. In ljudje bi se morali zgledovati po njih. (Elvis Presley)</a:t>
            </a:r>
          </a:p>
          <a:p>
            <a:pPr algn="ctr">
              <a:lnSpc>
                <a:spcPts val="4200"/>
              </a:lnSpc>
            </a:pPr>
          </a:p>
        </p:txBody>
      </p:sp>
      <p:sp>
        <p:nvSpPr>
          <p:cNvPr name="TextBox 12" id="12"/>
          <p:cNvSpPr txBox="true"/>
          <p:nvPr/>
        </p:nvSpPr>
        <p:spPr>
          <a:xfrm rot="0">
            <a:off x="1018249" y="1853783"/>
            <a:ext cx="14388995" cy="2650051"/>
          </a:xfrm>
          <a:prstGeom prst="rect">
            <a:avLst/>
          </a:prstGeom>
        </p:spPr>
        <p:txBody>
          <a:bodyPr anchor="t" rtlCol="false" tIns="0" lIns="0" bIns="0" rIns="0">
            <a:spAutoFit/>
          </a:bodyPr>
          <a:lstStyle/>
          <a:p>
            <a:pPr algn="ctr">
              <a:lnSpc>
                <a:spcPts val="4219"/>
              </a:lnSpc>
            </a:pPr>
            <a:r>
              <a:rPr lang="en-US" sz="3014">
                <a:solidFill>
                  <a:srgbClr val="000000"/>
                </a:solidFill>
                <a:latin typeface="Glacial Indifference"/>
                <a:ea typeface="Glacial Indifference"/>
                <a:cs typeface="Glacial Indifference"/>
                <a:sym typeface="Glacial Indifference"/>
              </a:rPr>
              <a:t>Prva spoznavna urica s psom je minila tako, da smo iz čarobne vrečke vlekli različne rekvizite, ki jih kuža potrebuje v vsakdanu. Ugotavljali zakaj in kako se uporablja. Učili smo se pravilnega pristopa k živali in prvega dotika. Ko se je obisk končal smo že vsi pogumno dali priboljšek, se poslovili in dogovorili za naslednje srečanje. Roxy je bila takoj zato in v slovo pomahala z repom. “Kmalu pridem HOV”!</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18093" y="1592458"/>
            <a:ext cx="4967919" cy="7359879"/>
          </a:xfrm>
          <a:custGeom>
            <a:avLst/>
            <a:gdLst/>
            <a:ahLst/>
            <a:cxnLst/>
            <a:rect r="r" b="b" t="t" l="l"/>
            <a:pathLst>
              <a:path h="7359879" w="4967919">
                <a:moveTo>
                  <a:pt x="0" y="0"/>
                </a:moveTo>
                <a:lnTo>
                  <a:pt x="4967919" y="0"/>
                </a:lnTo>
                <a:lnTo>
                  <a:pt x="4967919" y="7359879"/>
                </a:lnTo>
                <a:lnTo>
                  <a:pt x="0" y="7359879"/>
                </a:lnTo>
                <a:lnTo>
                  <a:pt x="0" y="0"/>
                </a:lnTo>
                <a:close/>
              </a:path>
            </a:pathLst>
          </a:custGeom>
          <a:blipFill>
            <a:blip r:embed="rId7"/>
            <a:stretch>
              <a:fillRect l="0" t="0" r="0" b="0"/>
            </a:stretch>
          </a:blipFill>
        </p:spPr>
      </p:sp>
      <p:sp>
        <p:nvSpPr>
          <p:cNvPr name="Freeform 9" id="9"/>
          <p:cNvSpPr/>
          <p:nvPr/>
        </p:nvSpPr>
        <p:spPr>
          <a:xfrm flipH="false" flipV="false" rot="0">
            <a:off x="5700312" y="1789738"/>
            <a:ext cx="4967919" cy="7359879"/>
          </a:xfrm>
          <a:custGeom>
            <a:avLst/>
            <a:gdLst/>
            <a:ahLst/>
            <a:cxnLst/>
            <a:rect r="r" b="b" t="t" l="l"/>
            <a:pathLst>
              <a:path h="7359879" w="4967919">
                <a:moveTo>
                  <a:pt x="0" y="0"/>
                </a:moveTo>
                <a:lnTo>
                  <a:pt x="4967919" y="0"/>
                </a:lnTo>
                <a:lnTo>
                  <a:pt x="4967919" y="7359880"/>
                </a:lnTo>
                <a:lnTo>
                  <a:pt x="0" y="7359880"/>
                </a:lnTo>
                <a:lnTo>
                  <a:pt x="0" y="0"/>
                </a:lnTo>
                <a:close/>
              </a:path>
            </a:pathLst>
          </a:custGeom>
          <a:blipFill>
            <a:blip r:embed="rId8"/>
            <a:stretch>
              <a:fillRect l="0" t="0" r="0" b="0"/>
            </a:stretch>
          </a:blipFill>
        </p:spPr>
      </p:sp>
      <p:sp>
        <p:nvSpPr>
          <p:cNvPr name="Freeform 10" id="10"/>
          <p:cNvSpPr/>
          <p:nvPr/>
        </p:nvSpPr>
        <p:spPr>
          <a:xfrm flipH="false" flipV="false" rot="-119922">
            <a:off x="10876058" y="2822860"/>
            <a:ext cx="6672055" cy="5628624"/>
          </a:xfrm>
          <a:custGeom>
            <a:avLst/>
            <a:gdLst/>
            <a:ahLst/>
            <a:cxnLst/>
            <a:rect r="r" b="b" t="t" l="l"/>
            <a:pathLst>
              <a:path h="5628624" w="6672055">
                <a:moveTo>
                  <a:pt x="0" y="0"/>
                </a:moveTo>
                <a:lnTo>
                  <a:pt x="6672054" y="0"/>
                </a:lnTo>
                <a:lnTo>
                  <a:pt x="6672054" y="5628624"/>
                </a:lnTo>
                <a:lnTo>
                  <a:pt x="0" y="5628624"/>
                </a:lnTo>
                <a:lnTo>
                  <a:pt x="0" y="0"/>
                </a:lnTo>
                <a:close/>
              </a:path>
            </a:pathLst>
          </a:custGeom>
          <a:blipFill>
            <a:blip r:embed="rId9"/>
            <a:stretch>
              <a:fillRect l="-12489" t="0" r="-12489"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5787253" y="2242083"/>
            <a:ext cx="5089378" cy="6785837"/>
          </a:xfrm>
          <a:custGeom>
            <a:avLst/>
            <a:gdLst/>
            <a:ahLst/>
            <a:cxnLst/>
            <a:rect r="r" b="b" t="t" l="l"/>
            <a:pathLst>
              <a:path h="6785837" w="5089378">
                <a:moveTo>
                  <a:pt x="0" y="0"/>
                </a:moveTo>
                <a:lnTo>
                  <a:pt x="5089378" y="0"/>
                </a:lnTo>
                <a:lnTo>
                  <a:pt x="5089378" y="6785837"/>
                </a:lnTo>
                <a:lnTo>
                  <a:pt x="0" y="6785837"/>
                </a:lnTo>
                <a:lnTo>
                  <a:pt x="0" y="0"/>
                </a:lnTo>
                <a:close/>
              </a:path>
            </a:pathLst>
          </a:custGeom>
          <a:blipFill>
            <a:blip r:embed="rId7"/>
            <a:stretch>
              <a:fillRect l="0" t="0" r="0" b="0"/>
            </a:stretch>
          </a:blipFill>
        </p:spPr>
      </p:sp>
      <p:sp>
        <p:nvSpPr>
          <p:cNvPr name="Freeform 9" id="9"/>
          <p:cNvSpPr/>
          <p:nvPr/>
        </p:nvSpPr>
        <p:spPr>
          <a:xfrm flipH="false" flipV="false" rot="0">
            <a:off x="11515165" y="2122866"/>
            <a:ext cx="5268203" cy="7024271"/>
          </a:xfrm>
          <a:custGeom>
            <a:avLst/>
            <a:gdLst/>
            <a:ahLst/>
            <a:cxnLst/>
            <a:rect r="r" b="b" t="t" l="l"/>
            <a:pathLst>
              <a:path h="7024271" w="5268203">
                <a:moveTo>
                  <a:pt x="0" y="0"/>
                </a:moveTo>
                <a:lnTo>
                  <a:pt x="5268203" y="0"/>
                </a:lnTo>
                <a:lnTo>
                  <a:pt x="5268203" y="7024271"/>
                </a:lnTo>
                <a:lnTo>
                  <a:pt x="0" y="7024271"/>
                </a:lnTo>
                <a:lnTo>
                  <a:pt x="0" y="0"/>
                </a:lnTo>
                <a:close/>
              </a:path>
            </a:pathLst>
          </a:custGeom>
          <a:blipFill>
            <a:blip r:embed="rId8"/>
            <a:stretch>
              <a:fillRect l="0" t="0" r="0" b="0"/>
            </a:stretch>
          </a:blipFill>
        </p:spPr>
      </p:sp>
      <p:sp>
        <p:nvSpPr>
          <p:cNvPr name="TextBox 10" id="10"/>
          <p:cNvSpPr txBox="true"/>
          <p:nvPr/>
        </p:nvSpPr>
        <p:spPr>
          <a:xfrm rot="0">
            <a:off x="2671121" y="1090429"/>
            <a:ext cx="12023388" cy="902624"/>
          </a:xfrm>
          <a:prstGeom prst="rect">
            <a:avLst/>
          </a:prstGeom>
        </p:spPr>
        <p:txBody>
          <a:bodyPr anchor="t" rtlCol="false" tIns="0" lIns="0" bIns="0" rIns="0">
            <a:spAutoFit/>
          </a:bodyPr>
          <a:lstStyle/>
          <a:p>
            <a:pPr algn="ctr">
              <a:lnSpc>
                <a:spcPts val="7474"/>
              </a:lnSpc>
            </a:pPr>
            <a:r>
              <a:rPr lang="en-US" sz="5338" u="sng">
                <a:solidFill>
                  <a:srgbClr val="A85234"/>
                </a:solidFill>
                <a:latin typeface="Le Petit Cochon"/>
                <a:ea typeface="Le Petit Cochon"/>
                <a:cs typeface="Le Petit Cochon"/>
                <a:sym typeface="Le Petit Cochon"/>
              </a:rPr>
              <a:t>dan starejših in obisk starih staršev</a:t>
            </a:r>
          </a:p>
        </p:txBody>
      </p:sp>
      <p:sp>
        <p:nvSpPr>
          <p:cNvPr name="TextBox 11" id="11"/>
          <p:cNvSpPr txBox="true"/>
          <p:nvPr/>
        </p:nvSpPr>
        <p:spPr>
          <a:xfrm rot="0">
            <a:off x="1295895" y="3990142"/>
            <a:ext cx="4246809" cy="2852815"/>
          </a:xfrm>
          <a:prstGeom prst="rect">
            <a:avLst/>
          </a:prstGeom>
        </p:spPr>
        <p:txBody>
          <a:bodyPr anchor="t" rtlCol="false" tIns="0" lIns="0" bIns="0" rIns="0">
            <a:spAutoFit/>
          </a:bodyPr>
          <a:lstStyle/>
          <a:p>
            <a:pPr algn="ctr">
              <a:lnSpc>
                <a:spcPts val="3701"/>
              </a:lnSpc>
            </a:pPr>
            <a:r>
              <a:rPr lang="en-US" sz="2644">
                <a:solidFill>
                  <a:srgbClr val="000000"/>
                </a:solidFill>
                <a:latin typeface="Canva Sans"/>
                <a:ea typeface="Canva Sans"/>
                <a:cs typeface="Canva Sans"/>
                <a:sym typeface="Canva Sans"/>
              </a:rPr>
              <a:t>»Babica je vsega po malo,</a:t>
            </a:r>
          </a:p>
          <a:p>
            <a:pPr algn="ctr">
              <a:lnSpc>
                <a:spcPts val="3701"/>
              </a:lnSpc>
            </a:pPr>
            <a:r>
              <a:rPr lang="en-US" sz="2644">
                <a:solidFill>
                  <a:srgbClr val="000000"/>
                </a:solidFill>
                <a:latin typeface="Canva Sans"/>
                <a:ea typeface="Canva Sans"/>
                <a:cs typeface="Canva Sans"/>
                <a:sym typeface="Canva Sans"/>
              </a:rPr>
              <a:t>malo starš, malo učiteljica,</a:t>
            </a:r>
          </a:p>
          <a:p>
            <a:pPr algn="ctr">
              <a:lnSpc>
                <a:spcPts val="3701"/>
              </a:lnSpc>
            </a:pPr>
            <a:r>
              <a:rPr lang="en-US" sz="2644">
                <a:solidFill>
                  <a:srgbClr val="000000"/>
                </a:solidFill>
                <a:latin typeface="Canva Sans"/>
                <a:ea typeface="Canva Sans"/>
                <a:cs typeface="Canva Sans"/>
                <a:sym typeface="Canva Sans"/>
              </a:rPr>
              <a:t>in malo najboljša prijateljica.«</a:t>
            </a:r>
          </a:p>
          <a:p>
            <a:pPr algn="ctr">
              <a:lnSpc>
                <a:spcPts val="2064"/>
              </a:lnSpc>
            </a:pPr>
          </a:p>
          <a:p>
            <a:pPr algn="ctr">
              <a:lnSpc>
                <a:spcPts val="2064"/>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51027" y="1419475"/>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7"/>
            <a:stretch>
              <a:fillRect l="0" t="0" r="0" b="0"/>
            </a:stretch>
          </a:blipFill>
        </p:spPr>
      </p:sp>
      <p:sp>
        <p:nvSpPr>
          <p:cNvPr name="Freeform 9" id="9"/>
          <p:cNvSpPr/>
          <p:nvPr/>
        </p:nvSpPr>
        <p:spPr>
          <a:xfrm flipH="false" flipV="false" rot="0">
            <a:off x="5179342" y="4993084"/>
            <a:ext cx="7058555" cy="5293916"/>
          </a:xfrm>
          <a:custGeom>
            <a:avLst/>
            <a:gdLst/>
            <a:ahLst/>
            <a:cxnLst/>
            <a:rect r="r" b="b" t="t" l="l"/>
            <a:pathLst>
              <a:path h="5293916" w="7058555">
                <a:moveTo>
                  <a:pt x="0" y="0"/>
                </a:moveTo>
                <a:lnTo>
                  <a:pt x="7058554" y="0"/>
                </a:lnTo>
                <a:lnTo>
                  <a:pt x="7058554" y="5293916"/>
                </a:lnTo>
                <a:lnTo>
                  <a:pt x="0" y="5293916"/>
                </a:lnTo>
                <a:lnTo>
                  <a:pt x="0" y="0"/>
                </a:lnTo>
                <a:close/>
              </a:path>
            </a:pathLst>
          </a:custGeom>
          <a:blipFill>
            <a:blip r:embed="rId8"/>
            <a:stretch>
              <a:fillRect l="0" t="0" r="0" b="0"/>
            </a:stretch>
          </a:blipFill>
        </p:spPr>
      </p:sp>
      <p:sp>
        <p:nvSpPr>
          <p:cNvPr name="Freeform 10" id="10"/>
          <p:cNvSpPr/>
          <p:nvPr/>
        </p:nvSpPr>
        <p:spPr>
          <a:xfrm flipH="false" flipV="false" rot="0">
            <a:off x="12237896" y="1457156"/>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9"/>
            <a:stretch>
              <a:fillRect l="0" t="0" r="0" b="0"/>
            </a:stretch>
          </a:blipFill>
        </p:spPr>
      </p:sp>
      <p:sp>
        <p:nvSpPr>
          <p:cNvPr name="TextBox 11" id="11"/>
          <p:cNvSpPr txBox="true"/>
          <p:nvPr/>
        </p:nvSpPr>
        <p:spPr>
          <a:xfrm rot="0">
            <a:off x="6727432" y="1584360"/>
            <a:ext cx="5217282" cy="3143962"/>
          </a:xfrm>
          <a:prstGeom prst="rect">
            <a:avLst/>
          </a:prstGeom>
        </p:spPr>
        <p:txBody>
          <a:bodyPr anchor="t" rtlCol="false" tIns="0" lIns="0" bIns="0" rIns="0">
            <a:spAutoFit/>
          </a:bodyPr>
          <a:lstStyle/>
          <a:p>
            <a:pPr algn="ctr">
              <a:lnSpc>
                <a:spcPts val="4024"/>
              </a:lnSpc>
            </a:pPr>
            <a:r>
              <a:rPr lang="en-US" sz="2874">
                <a:solidFill>
                  <a:srgbClr val="000000"/>
                </a:solidFill>
                <a:latin typeface="Canva Sans"/>
                <a:ea typeface="Canva Sans"/>
                <a:cs typeface="Canva Sans"/>
                <a:sym typeface="Canva Sans"/>
              </a:rPr>
              <a:t>Iščemo nasprotja, pare,oblike </a:t>
            </a:r>
          </a:p>
          <a:p>
            <a:pPr algn="ctr">
              <a:lnSpc>
                <a:spcPts val="4024"/>
              </a:lnSpc>
            </a:pPr>
            <a:r>
              <a:rPr lang="en-US" sz="2874">
                <a:solidFill>
                  <a:srgbClr val="000000"/>
                </a:solidFill>
                <a:latin typeface="Canva Sans"/>
                <a:ea typeface="Canva Sans"/>
                <a:cs typeface="Canva Sans"/>
                <a:sym typeface="Canva Sans"/>
              </a:rPr>
              <a:t>tipamo in primerjamo. Matematika v vsakdanji igri </a:t>
            </a:r>
          </a:p>
          <a:p>
            <a:pPr algn="ctr">
              <a:lnSpc>
                <a:spcPts val="4024"/>
              </a:lnSpc>
            </a:pPr>
            <a:r>
              <a:rPr lang="en-US" sz="2874">
                <a:solidFill>
                  <a:srgbClr val="000000"/>
                </a:solidFill>
                <a:latin typeface="Canva Sans"/>
                <a:ea typeface="Canva Sans"/>
                <a:cs typeface="Canva Sans"/>
                <a:sym typeface="Canva Sans"/>
              </a:rPr>
              <a:t>je lahko zabavna in hkrati poučna</a:t>
            </a:r>
          </a:p>
          <a:p>
            <a:pPr algn="ctr">
              <a:lnSpc>
                <a:spcPts val="2390"/>
              </a:lnSpc>
            </a:pPr>
          </a:p>
          <a:p>
            <a:pPr algn="ctr">
              <a:lnSpc>
                <a:spcPts val="239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grpSp>
        <p:nvGrpSpPr>
          <p:cNvPr name="Group 3" id="3"/>
          <p:cNvGrpSpPr/>
          <p:nvPr/>
        </p:nvGrpSpPr>
        <p:grpSpPr>
          <a:xfrm rot="0">
            <a:off x="1028700"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13833" y="0"/>
                  </a:moveTo>
                  <a:lnTo>
                    <a:pt x="4260893" y="0"/>
                  </a:lnTo>
                  <a:cubicBezTo>
                    <a:pt x="4268533" y="0"/>
                    <a:pt x="4274726" y="6193"/>
                    <a:pt x="4274726" y="13833"/>
                  </a:cubicBezTo>
                  <a:lnTo>
                    <a:pt x="4274726" y="2153634"/>
                  </a:lnTo>
                  <a:cubicBezTo>
                    <a:pt x="4274726" y="2161274"/>
                    <a:pt x="4268533" y="2167467"/>
                    <a:pt x="4260893" y="2167467"/>
                  </a:cubicBezTo>
                  <a:lnTo>
                    <a:pt x="13833" y="2167467"/>
                  </a:lnTo>
                  <a:cubicBezTo>
                    <a:pt x="10164" y="2167467"/>
                    <a:pt x="6646" y="2166009"/>
                    <a:pt x="4052" y="2163415"/>
                  </a:cubicBezTo>
                  <a:cubicBezTo>
                    <a:pt x="1457" y="2160821"/>
                    <a:pt x="0" y="2157303"/>
                    <a:pt x="0" y="2153634"/>
                  </a:cubicBezTo>
                  <a:lnTo>
                    <a:pt x="0" y="13833"/>
                  </a:lnTo>
                  <a:cubicBezTo>
                    <a:pt x="0" y="6193"/>
                    <a:pt x="6193" y="0"/>
                    <a:pt x="13833" y="0"/>
                  </a:cubicBezTo>
                  <a:close/>
                </a:path>
              </a:pathLst>
            </a:custGeom>
            <a:solidFill>
              <a:srgbClr val="F8CDA4"/>
            </a:solidFill>
            <a:ln w="66675" cap="rnd">
              <a:solidFill>
                <a:srgbClr val="EC692F"/>
              </a:solidFill>
              <a:prstDash val="solid"/>
              <a:round/>
            </a:ln>
          </p:spPr>
        </p:sp>
        <p:sp>
          <p:nvSpPr>
            <p:cNvPr name="TextBox 5" id="5"/>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154" y="1279615"/>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7"/>
            <a:stretch>
              <a:fillRect l="0" t="0" r="0" b="0"/>
            </a:stretch>
          </a:blipFill>
        </p:spPr>
      </p:sp>
      <p:sp>
        <p:nvSpPr>
          <p:cNvPr name="Freeform 9" id="9"/>
          <p:cNvSpPr/>
          <p:nvPr/>
        </p:nvSpPr>
        <p:spPr>
          <a:xfrm flipH="false" flipV="false" rot="0">
            <a:off x="10854806" y="1415300"/>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8"/>
            <a:stretch>
              <a:fillRect l="0" t="0" r="0" b="0"/>
            </a:stretch>
          </a:blipFill>
        </p:spPr>
      </p:sp>
      <p:sp>
        <p:nvSpPr>
          <p:cNvPr name="TextBox 10" id="10"/>
          <p:cNvSpPr txBox="true"/>
          <p:nvPr/>
        </p:nvSpPr>
        <p:spPr>
          <a:xfrm rot="0">
            <a:off x="3215791" y="310534"/>
            <a:ext cx="13051113" cy="718166"/>
          </a:xfrm>
          <a:prstGeom prst="rect">
            <a:avLst/>
          </a:prstGeom>
        </p:spPr>
        <p:txBody>
          <a:bodyPr anchor="t" rtlCol="false" tIns="0" lIns="0" bIns="0" rIns="0">
            <a:spAutoFit/>
          </a:bodyPr>
          <a:lstStyle/>
          <a:p>
            <a:pPr algn="ctr">
              <a:lnSpc>
                <a:spcPts val="5902"/>
              </a:lnSpc>
            </a:pPr>
            <a:r>
              <a:rPr lang="en-US" sz="4215" b="true">
                <a:solidFill>
                  <a:srgbClr val="000000"/>
                </a:solidFill>
                <a:latin typeface="Canva Sans Bold"/>
                <a:ea typeface="Canva Sans Bold"/>
                <a:cs typeface="Canva Sans Bold"/>
                <a:sym typeface="Canva Sans Bold"/>
              </a:rPr>
              <a:t>“Kaj če padem? Oh, dragi moji, kaj pa če poletite?”</a:t>
            </a:r>
          </a:p>
        </p:txBody>
      </p:sp>
      <p:sp>
        <p:nvSpPr>
          <p:cNvPr name="TextBox 11" id="11"/>
          <p:cNvSpPr txBox="true"/>
          <p:nvPr/>
        </p:nvSpPr>
        <p:spPr>
          <a:xfrm rot="0">
            <a:off x="7349233" y="2702212"/>
            <a:ext cx="3144946" cy="3887325"/>
          </a:xfrm>
          <a:prstGeom prst="rect">
            <a:avLst/>
          </a:prstGeom>
        </p:spPr>
        <p:txBody>
          <a:bodyPr anchor="t" rtlCol="false" tIns="0" lIns="0" bIns="0" rIns="0">
            <a:spAutoFit/>
          </a:bodyPr>
          <a:lstStyle/>
          <a:p>
            <a:pPr algn="ctr">
              <a:lnSpc>
                <a:spcPts val="3087"/>
              </a:lnSpc>
            </a:pPr>
            <a:r>
              <a:rPr lang="en-US" sz="2205">
                <a:solidFill>
                  <a:srgbClr val="000000"/>
                </a:solidFill>
                <a:latin typeface="Canva Sans"/>
                <a:ea typeface="Canva Sans"/>
                <a:cs typeface="Canva Sans"/>
                <a:sym typeface="Canva Sans"/>
              </a:rPr>
              <a:t>Gibanje v vsakem vremenu, plezanje, žoge,</a:t>
            </a:r>
          </a:p>
          <a:p>
            <a:pPr algn="ctr">
              <a:lnSpc>
                <a:spcPts val="3087"/>
              </a:lnSpc>
            </a:pPr>
            <a:r>
              <a:rPr lang="en-US" sz="2205">
                <a:solidFill>
                  <a:srgbClr val="000000"/>
                </a:solidFill>
                <a:latin typeface="Canva Sans"/>
                <a:ea typeface="Canva Sans"/>
                <a:cs typeface="Canva Sans"/>
                <a:sym typeface="Canva Sans"/>
              </a:rPr>
              <a:t> sprehodi, </a:t>
            </a:r>
          </a:p>
          <a:p>
            <a:pPr algn="ctr">
              <a:lnSpc>
                <a:spcPts val="3087"/>
              </a:lnSpc>
            </a:pPr>
            <a:r>
              <a:rPr lang="en-US" sz="2205">
                <a:solidFill>
                  <a:srgbClr val="000000"/>
                </a:solidFill>
                <a:latin typeface="Canva Sans"/>
                <a:ea typeface="Canva Sans"/>
                <a:cs typeface="Canva Sans"/>
                <a:sym typeface="Canva Sans"/>
              </a:rPr>
              <a:t>spretnosti s skiroji, rajalne igre,</a:t>
            </a:r>
          </a:p>
          <a:p>
            <a:pPr algn="ctr">
              <a:lnSpc>
                <a:spcPts val="3087"/>
              </a:lnSpc>
            </a:pPr>
            <a:r>
              <a:rPr lang="en-US" sz="2205">
                <a:solidFill>
                  <a:srgbClr val="000000"/>
                </a:solidFill>
                <a:latin typeface="Canva Sans"/>
                <a:ea typeface="Canva Sans"/>
                <a:cs typeface="Canva Sans"/>
                <a:sym typeface="Canva Sans"/>
              </a:rPr>
              <a:t> skoki, poskoki,</a:t>
            </a:r>
          </a:p>
          <a:p>
            <a:pPr algn="ctr">
              <a:lnSpc>
                <a:spcPts val="3087"/>
              </a:lnSpc>
            </a:pPr>
            <a:r>
              <a:rPr lang="en-US" sz="2205">
                <a:solidFill>
                  <a:srgbClr val="000000"/>
                </a:solidFill>
                <a:latin typeface="Canva Sans"/>
                <a:ea typeface="Canva Sans"/>
                <a:cs typeface="Canva Sans"/>
                <a:sym typeface="Canva Sans"/>
              </a:rPr>
              <a:t> gibalne igre, </a:t>
            </a:r>
          </a:p>
          <a:p>
            <a:pPr algn="ctr" marL="0" indent="0" lvl="0">
              <a:lnSpc>
                <a:spcPts val="3087"/>
              </a:lnSpc>
              <a:spcBef>
                <a:spcPct val="0"/>
              </a:spcBef>
            </a:pPr>
            <a:r>
              <a:rPr lang="en-US" sz="2205">
                <a:solidFill>
                  <a:srgbClr val="000000"/>
                </a:solidFill>
                <a:latin typeface="Canva Sans"/>
                <a:ea typeface="Canva Sans"/>
                <a:cs typeface="Canva Sans"/>
                <a:sym typeface="Canva Sans"/>
              </a:rPr>
              <a:t>preizkušanje moči in spretnosti na igralih.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72" t="-3113" r="-3113" b="-3272"/>
            </a:stretch>
          </a:blipFill>
        </p:spPr>
      </p:sp>
      <p:sp>
        <p:nvSpPr>
          <p:cNvPr name="Freeform 3" id="3"/>
          <p:cNvSpPr/>
          <p:nvPr/>
        </p:nvSpPr>
        <p:spPr>
          <a:xfrm flipH="false" flipV="false" rot="0">
            <a:off x="14694509" y="0"/>
            <a:ext cx="3593491" cy="3184916"/>
          </a:xfrm>
          <a:custGeom>
            <a:avLst/>
            <a:gdLst/>
            <a:ahLst/>
            <a:cxnLst/>
            <a:rect r="r" b="b" t="t" l="l"/>
            <a:pathLst>
              <a:path h="3184916" w="3593491">
                <a:moveTo>
                  <a:pt x="0" y="0"/>
                </a:moveTo>
                <a:lnTo>
                  <a:pt x="3593491" y="0"/>
                </a:lnTo>
                <a:lnTo>
                  <a:pt x="3593491" y="3184916"/>
                </a:lnTo>
                <a:lnTo>
                  <a:pt x="0" y="3184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863462">
            <a:off x="66186" y="-600244"/>
            <a:ext cx="3726873" cy="4114800"/>
          </a:xfrm>
          <a:custGeom>
            <a:avLst/>
            <a:gdLst/>
            <a:ahLst/>
            <a:cxnLst/>
            <a:rect r="r" b="b" t="t" l="l"/>
            <a:pathLst>
              <a:path h="4114800" w="3726873">
                <a:moveTo>
                  <a:pt x="0" y="0"/>
                </a:moveTo>
                <a:lnTo>
                  <a:pt x="3726873" y="0"/>
                </a:lnTo>
                <a:lnTo>
                  <a:pt x="37268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450483" y="90060"/>
            <a:ext cx="7837517" cy="5878138"/>
          </a:xfrm>
          <a:custGeom>
            <a:avLst/>
            <a:gdLst/>
            <a:ahLst/>
            <a:cxnLst/>
            <a:rect r="r" b="b" t="t" l="l"/>
            <a:pathLst>
              <a:path h="5878138" w="7837517">
                <a:moveTo>
                  <a:pt x="0" y="0"/>
                </a:moveTo>
                <a:lnTo>
                  <a:pt x="7837517" y="0"/>
                </a:lnTo>
                <a:lnTo>
                  <a:pt x="7837517" y="5878138"/>
                </a:lnTo>
                <a:lnTo>
                  <a:pt x="0" y="5878138"/>
                </a:lnTo>
                <a:lnTo>
                  <a:pt x="0" y="0"/>
                </a:lnTo>
                <a:close/>
              </a:path>
            </a:pathLst>
          </a:custGeom>
          <a:blipFill>
            <a:blip r:embed="rId7"/>
            <a:stretch>
              <a:fillRect l="0" t="0" r="0" b="0"/>
            </a:stretch>
          </a:blipFill>
        </p:spPr>
      </p:sp>
      <p:sp>
        <p:nvSpPr>
          <p:cNvPr name="Freeform 6" id="6"/>
          <p:cNvSpPr/>
          <p:nvPr/>
        </p:nvSpPr>
        <p:spPr>
          <a:xfrm flipH="false" flipV="false" rot="0">
            <a:off x="7041917" y="4125548"/>
            <a:ext cx="8047177" cy="6035383"/>
          </a:xfrm>
          <a:custGeom>
            <a:avLst/>
            <a:gdLst/>
            <a:ahLst/>
            <a:cxnLst/>
            <a:rect r="r" b="b" t="t" l="l"/>
            <a:pathLst>
              <a:path h="6035383" w="8047177">
                <a:moveTo>
                  <a:pt x="0" y="0"/>
                </a:moveTo>
                <a:lnTo>
                  <a:pt x="8047177" y="0"/>
                </a:lnTo>
                <a:lnTo>
                  <a:pt x="8047177" y="6035383"/>
                </a:lnTo>
                <a:lnTo>
                  <a:pt x="0" y="6035383"/>
                </a:lnTo>
                <a:lnTo>
                  <a:pt x="0" y="0"/>
                </a:lnTo>
                <a:close/>
              </a:path>
            </a:pathLst>
          </a:custGeom>
          <a:blipFill>
            <a:blip r:embed="rId8"/>
            <a:stretch>
              <a:fillRect l="0" t="0" r="0" b="0"/>
            </a:stretch>
          </a:blipFill>
        </p:spPr>
      </p:sp>
      <p:sp>
        <p:nvSpPr>
          <p:cNvPr name="Freeform 7" id="7"/>
          <p:cNvSpPr/>
          <p:nvPr/>
        </p:nvSpPr>
        <p:spPr>
          <a:xfrm flipH="false" flipV="false" rot="0">
            <a:off x="126916" y="0"/>
            <a:ext cx="7638368" cy="5728776"/>
          </a:xfrm>
          <a:custGeom>
            <a:avLst/>
            <a:gdLst/>
            <a:ahLst/>
            <a:cxnLst/>
            <a:rect r="r" b="b" t="t" l="l"/>
            <a:pathLst>
              <a:path h="5728776" w="7638368">
                <a:moveTo>
                  <a:pt x="0" y="0"/>
                </a:moveTo>
                <a:lnTo>
                  <a:pt x="7638368" y="0"/>
                </a:lnTo>
                <a:lnTo>
                  <a:pt x="7638368" y="5728776"/>
                </a:lnTo>
                <a:lnTo>
                  <a:pt x="0" y="5728776"/>
                </a:lnTo>
                <a:lnTo>
                  <a:pt x="0" y="0"/>
                </a:lnTo>
                <a:close/>
              </a:path>
            </a:pathLst>
          </a:custGeom>
          <a:blipFill>
            <a:blip r:embed="rId9"/>
            <a:stretch>
              <a:fillRect l="0" t="0" r="0" b="0"/>
            </a:stretch>
          </a:blipFill>
        </p:spPr>
      </p:sp>
      <p:sp>
        <p:nvSpPr>
          <p:cNvPr name="Freeform 8" id="8"/>
          <p:cNvSpPr/>
          <p:nvPr/>
        </p:nvSpPr>
        <p:spPr>
          <a:xfrm flipH="false" flipV="false" rot="0">
            <a:off x="8204578" y="1028700"/>
            <a:ext cx="1878843" cy="2057400"/>
          </a:xfrm>
          <a:custGeom>
            <a:avLst/>
            <a:gdLst/>
            <a:ahLst/>
            <a:cxnLst/>
            <a:rect r="r" b="b" t="t" l="l"/>
            <a:pathLst>
              <a:path h="2057400" w="1878843">
                <a:moveTo>
                  <a:pt x="0" y="0"/>
                </a:moveTo>
                <a:lnTo>
                  <a:pt x="1878844" y="0"/>
                </a:lnTo>
                <a:lnTo>
                  <a:pt x="1878844"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DAGVIXImdfQ</dc:identifier>
  <dcterms:modified xsi:type="dcterms:W3CDTF">2011-08-01T06:04:30Z</dcterms:modified>
  <cp:revision>1</cp:revision>
  <dc:title>ŽELVICE</dc:title>
</cp:coreProperties>
</file>