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72" r:id="rId4"/>
    <p:sldId id="270" r:id="rId5"/>
    <p:sldId id="271" r:id="rId6"/>
    <p:sldId id="264" r:id="rId7"/>
    <p:sldId id="265" r:id="rId8"/>
    <p:sldId id="266" r:id="rId9"/>
    <p:sldId id="267" r:id="rId10"/>
    <p:sldId id="268" r:id="rId11"/>
    <p:sldId id="275" r:id="rId12"/>
    <p:sldId id="273" r:id="rId13"/>
    <p:sldId id="277" r:id="rId14"/>
    <p:sldId id="274" r:id="rId15"/>
    <p:sldId id="276" r:id="rId16"/>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7A79D829-ABB5-46BB-AA8C-77DCFE34E8B2}" type="datetimeFigureOut">
              <a:rPr lang="bg-BG"/>
              <a:pPr>
                <a:defRPr/>
              </a:pPr>
              <a:t>23.6.2022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1955AA05-E0F1-4D2F-B132-BE0A27B751A1}" type="slidenum">
              <a:rPr lang="bg-BG"/>
              <a:pPr>
                <a:defRPr/>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3BC89305-5694-4C1B-893F-BB3EF61960AB}" type="datetimeFigureOut">
              <a:rPr lang="bg-BG"/>
              <a:pPr>
                <a:defRPr/>
              </a:pPr>
              <a:t>23.6.2022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6866AFF0-CE5A-4071-955C-D39C13D68926}" type="slidenum">
              <a:rPr lang="bg-BG"/>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300DA83C-94B7-4606-BC4E-E2897FF5FDEA}" type="datetimeFigureOut">
              <a:rPr lang="bg-BG"/>
              <a:pPr>
                <a:defRPr/>
              </a:pPr>
              <a:t>23.6.2022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50CB6FC0-C0EA-44A8-8ED2-18B72D967728}" type="slidenum">
              <a:rPr lang="bg-BG"/>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B241D423-49D6-4E6A-BC84-53353E174EE8}" type="datetimeFigureOut">
              <a:rPr lang="bg-BG"/>
              <a:pPr>
                <a:defRPr/>
              </a:pPr>
              <a:t>23.6.2022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FC395438-9BEA-407E-B2D4-B9112798C266}" type="slidenum">
              <a:rPr lang="bg-BG"/>
              <a:pPr>
                <a:defRPr/>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36ED50A-2D37-48D0-907A-4989C7D83845}" type="datetimeFigureOut">
              <a:rPr lang="bg-BG"/>
              <a:pPr>
                <a:defRPr/>
              </a:pPr>
              <a:t>23.6.2022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936C19C4-7BAA-4274-A10C-7F53A7FE9337}" type="slidenum">
              <a:rPr lang="bg-BG"/>
              <a:pPr>
                <a:defRPr/>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3"/>
          <p:cNvSpPr>
            <a:spLocks noGrp="1"/>
          </p:cNvSpPr>
          <p:nvPr>
            <p:ph type="dt" sz="half" idx="10"/>
          </p:nvPr>
        </p:nvSpPr>
        <p:spPr/>
        <p:txBody>
          <a:bodyPr/>
          <a:lstStyle>
            <a:lvl1pPr>
              <a:defRPr/>
            </a:lvl1pPr>
          </a:lstStyle>
          <a:p>
            <a:pPr>
              <a:defRPr/>
            </a:pPr>
            <a:fld id="{12013D52-5C60-458A-BB75-B4E8179FF88D}" type="datetimeFigureOut">
              <a:rPr lang="bg-BG"/>
              <a:pPr>
                <a:defRPr/>
              </a:pPr>
              <a:t>23.6.2022 г.</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8A40D7BA-FC09-45C4-B138-79FB997E3A32}" type="slidenum">
              <a:rPr lang="bg-BG"/>
              <a:pPr>
                <a:defRPr/>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3"/>
          <p:cNvSpPr>
            <a:spLocks noGrp="1"/>
          </p:cNvSpPr>
          <p:nvPr>
            <p:ph type="dt" sz="half" idx="10"/>
          </p:nvPr>
        </p:nvSpPr>
        <p:spPr/>
        <p:txBody>
          <a:bodyPr/>
          <a:lstStyle>
            <a:lvl1pPr>
              <a:defRPr/>
            </a:lvl1pPr>
          </a:lstStyle>
          <a:p>
            <a:pPr>
              <a:defRPr/>
            </a:pPr>
            <a:fld id="{AFFE8C49-F240-4BBF-84D0-79E4EC2F0ECC}" type="datetimeFigureOut">
              <a:rPr lang="bg-BG"/>
              <a:pPr>
                <a:defRPr/>
              </a:pPr>
              <a:t>23.6.2022 г.</a:t>
            </a:fld>
            <a:endParaRPr lang="bg-BG"/>
          </a:p>
        </p:txBody>
      </p:sp>
      <p:sp>
        <p:nvSpPr>
          <p:cNvPr id="8" name="Footer Placeholder 4"/>
          <p:cNvSpPr>
            <a:spLocks noGrp="1"/>
          </p:cNvSpPr>
          <p:nvPr>
            <p:ph type="ftr" sz="quarter" idx="11"/>
          </p:nvPr>
        </p:nvSpPr>
        <p:spPr/>
        <p:txBody>
          <a:bodyPr/>
          <a:lstStyle>
            <a:lvl1pPr>
              <a:defRPr/>
            </a:lvl1pPr>
          </a:lstStyle>
          <a:p>
            <a:pPr>
              <a:defRPr/>
            </a:pPr>
            <a:endParaRPr lang="bg-BG"/>
          </a:p>
        </p:txBody>
      </p:sp>
      <p:sp>
        <p:nvSpPr>
          <p:cNvPr id="9" name="Slide Number Placeholder 5"/>
          <p:cNvSpPr>
            <a:spLocks noGrp="1"/>
          </p:cNvSpPr>
          <p:nvPr>
            <p:ph type="sldNum" sz="quarter" idx="12"/>
          </p:nvPr>
        </p:nvSpPr>
        <p:spPr/>
        <p:txBody>
          <a:bodyPr/>
          <a:lstStyle>
            <a:lvl1pPr>
              <a:defRPr/>
            </a:lvl1pPr>
          </a:lstStyle>
          <a:p>
            <a:pPr>
              <a:defRPr/>
            </a:pPr>
            <a:fld id="{BD556E8D-DC9D-4282-A3D0-A5E72D05ECBC}" type="slidenum">
              <a:rPr lang="bg-BG"/>
              <a:pPr>
                <a:defRPr/>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88DE39A3-A80A-477F-877C-80AC14455117}" type="datetimeFigureOut">
              <a:rPr lang="bg-BG"/>
              <a:pPr>
                <a:defRPr/>
              </a:pPr>
              <a:t>23.6.2022 г.</a:t>
            </a:fld>
            <a:endParaRPr lang="bg-BG"/>
          </a:p>
        </p:txBody>
      </p:sp>
      <p:sp>
        <p:nvSpPr>
          <p:cNvPr id="4" name="Footer Placeholder 4"/>
          <p:cNvSpPr>
            <a:spLocks noGrp="1"/>
          </p:cNvSpPr>
          <p:nvPr>
            <p:ph type="ftr" sz="quarter" idx="11"/>
          </p:nvPr>
        </p:nvSpPr>
        <p:spPr/>
        <p:txBody>
          <a:bodyPr/>
          <a:lstStyle>
            <a:lvl1pPr>
              <a:defRPr/>
            </a:lvl1pPr>
          </a:lstStyle>
          <a:p>
            <a:pPr>
              <a:defRPr/>
            </a:pPr>
            <a:endParaRPr lang="bg-BG"/>
          </a:p>
        </p:txBody>
      </p:sp>
      <p:sp>
        <p:nvSpPr>
          <p:cNvPr id="5" name="Slide Number Placeholder 5"/>
          <p:cNvSpPr>
            <a:spLocks noGrp="1"/>
          </p:cNvSpPr>
          <p:nvPr>
            <p:ph type="sldNum" sz="quarter" idx="12"/>
          </p:nvPr>
        </p:nvSpPr>
        <p:spPr/>
        <p:txBody>
          <a:bodyPr/>
          <a:lstStyle>
            <a:lvl1pPr>
              <a:defRPr/>
            </a:lvl1pPr>
          </a:lstStyle>
          <a:p>
            <a:pPr>
              <a:defRPr/>
            </a:pPr>
            <a:fld id="{938B3513-93D9-41CC-9C15-CB2EDCF75556}" type="slidenum">
              <a:rPr lang="bg-BG"/>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D0392C-FE0E-404F-BFA0-6B97762F5B68}" type="datetimeFigureOut">
              <a:rPr lang="bg-BG"/>
              <a:pPr>
                <a:defRPr/>
              </a:pPr>
              <a:t>23.6.2022 г.</a:t>
            </a:fld>
            <a:endParaRPr lang="bg-BG"/>
          </a:p>
        </p:txBody>
      </p:sp>
      <p:sp>
        <p:nvSpPr>
          <p:cNvPr id="3" name="Footer Placeholder 4"/>
          <p:cNvSpPr>
            <a:spLocks noGrp="1"/>
          </p:cNvSpPr>
          <p:nvPr>
            <p:ph type="ftr" sz="quarter" idx="11"/>
          </p:nvPr>
        </p:nvSpPr>
        <p:spPr/>
        <p:txBody>
          <a:bodyPr/>
          <a:lstStyle>
            <a:lvl1pPr>
              <a:defRPr/>
            </a:lvl1pPr>
          </a:lstStyle>
          <a:p>
            <a:pPr>
              <a:defRPr/>
            </a:pPr>
            <a:endParaRPr lang="bg-BG"/>
          </a:p>
        </p:txBody>
      </p:sp>
      <p:sp>
        <p:nvSpPr>
          <p:cNvPr id="4" name="Slide Number Placeholder 5"/>
          <p:cNvSpPr>
            <a:spLocks noGrp="1"/>
          </p:cNvSpPr>
          <p:nvPr>
            <p:ph type="sldNum" sz="quarter" idx="12"/>
          </p:nvPr>
        </p:nvSpPr>
        <p:spPr/>
        <p:txBody>
          <a:bodyPr/>
          <a:lstStyle>
            <a:lvl1pPr>
              <a:defRPr/>
            </a:lvl1pPr>
          </a:lstStyle>
          <a:p>
            <a:pPr>
              <a:defRPr/>
            </a:pPr>
            <a:fld id="{A91C698E-260B-4FDE-8AAA-0BE1B3E46622}" type="slidenum">
              <a:rPr lang="bg-BG"/>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D5EC9A-0F7E-46F5-8233-734339F62E0B}" type="datetimeFigureOut">
              <a:rPr lang="bg-BG"/>
              <a:pPr>
                <a:defRPr/>
              </a:pPr>
              <a:t>23.6.2022 г.</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1F154A85-E7AE-464F-A17F-FB4745CD1E77}" type="slidenum">
              <a:rPr lang="bg-BG"/>
              <a:pPr>
                <a:defRPr/>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C2E6BD-2243-4ABC-8942-C15438B10D49}" type="datetimeFigureOut">
              <a:rPr lang="bg-BG"/>
              <a:pPr>
                <a:defRPr/>
              </a:pPr>
              <a:t>23.6.2022 г.</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F79DEBCD-2FF2-4425-ABF2-D49F924E9B99}" type="slidenum">
              <a:rPr lang="bg-BG"/>
              <a:pPr>
                <a:defRPr/>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bg-BG"/>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322C9CD-4C39-48B0-83F5-D4496FEE8AA0}" type="datetimeFigureOut">
              <a:rPr lang="bg-BG"/>
              <a:pPr>
                <a:defRPr/>
              </a:pPr>
              <a:t>23.6.2022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48F9294-4FE8-43E8-B322-844A14E93BFA}" type="slidenum">
              <a:rPr lang="bg-BG"/>
              <a:pPr>
                <a:defRPr/>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gif"/><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3" Type="http://schemas.openxmlformats.org/officeDocument/2006/relationships/hyperlink" Target="http://en.wikipedia.org/w/index.php?title=Medical_University_-_Sofia&amp;action=edit&amp;redlink=1" TargetMode="External"/><Relationship Id="rId18" Type="http://schemas.openxmlformats.org/officeDocument/2006/relationships/hyperlink" Target="http://en.wikipedia.org/wiki/Rakovski_Defence_and_Staff_College" TargetMode="External"/><Relationship Id="rId26" Type="http://schemas.openxmlformats.org/officeDocument/2006/relationships/hyperlink" Target="http://en.wikipedia.org/wiki/Veliko_Tarnovo_University" TargetMode="External"/><Relationship Id="rId39" Type="http://schemas.openxmlformats.org/officeDocument/2006/relationships/hyperlink" Target="http://en.wikipedia.org/w/index.php?title=Agricultural_University_%E2%80%93_Plovdiv&amp;action=edit&amp;redlink=1" TargetMode="External"/><Relationship Id="rId21" Type="http://schemas.openxmlformats.org/officeDocument/2006/relationships/hyperlink" Target="http://en.wikipedia.org/w/index.php?title=%22Lyuben_Karavelov%22_Civil_engineering_university&amp;action=edit&amp;redlink=1" TargetMode="External"/><Relationship Id="rId34" Type="http://schemas.openxmlformats.org/officeDocument/2006/relationships/hyperlink" Target="http://en.wikipedia.org/wiki/University_of_Architecture,_Civil_Engineering_and_Geodesy" TargetMode="External"/><Relationship Id="rId42" Type="http://schemas.openxmlformats.org/officeDocument/2006/relationships/hyperlink" Target="http://en.wikipedia.org/wiki/University_of_Economics_Varna" TargetMode="External"/><Relationship Id="rId7" Type="http://schemas.openxmlformats.org/officeDocument/2006/relationships/hyperlink" Target="http://www.bfu.bg/en/Burgas" TargetMode="External"/><Relationship Id="rId2" Type="http://schemas.openxmlformats.org/officeDocument/2006/relationships/image" Target="../media/image1.jpeg"/><Relationship Id="rId16" Type="http://schemas.openxmlformats.org/officeDocument/2006/relationships/hyperlink" Target="http://en.wikipedia.org/w/index.php?title=Medical_University_-_Pleven&amp;action=edit&amp;redlink=1" TargetMode="External"/><Relationship Id="rId20" Type="http://schemas.openxmlformats.org/officeDocument/2006/relationships/hyperlink" Target="http://en.wikipedia.org/wiki/Nikola_Vaptsarov_Naval_Academy" TargetMode="External"/><Relationship Id="rId29" Type="http://schemas.openxmlformats.org/officeDocument/2006/relationships/hyperlink" Target="http://en.wikipedia.org/wiki/Technical_University_of_Sofia" TargetMode="External"/><Relationship Id="rId41" Type="http://schemas.openxmlformats.org/officeDocument/2006/relationships/hyperlink" Target="http://en.wikipedia.org/wiki/University_of_National_and_World_Economy" TargetMode="External"/><Relationship Id="rId1" Type="http://schemas.openxmlformats.org/officeDocument/2006/relationships/slideLayout" Target="../slideLayouts/slideLayout1.xml"/><Relationship Id="rId6" Type="http://schemas.openxmlformats.org/officeDocument/2006/relationships/hyperlink" Target="http://www.vfu.bg/en/" TargetMode="External"/><Relationship Id="rId11" Type="http://schemas.openxmlformats.org/officeDocument/2006/relationships/hyperlink" Target="http://en.wikipedia.org/wiki/National_Academy_of_Arts" TargetMode="External"/><Relationship Id="rId24" Type="http://schemas.openxmlformats.org/officeDocument/2006/relationships/hyperlink" Target="http://en.wikipedia.org/wiki/Sofia_University" TargetMode="External"/><Relationship Id="rId32" Type="http://schemas.openxmlformats.org/officeDocument/2006/relationships/hyperlink" Target="http://en.wikipedia.org/wiki/Technical_University_of_Gabrovo" TargetMode="External"/><Relationship Id="rId37" Type="http://schemas.openxmlformats.org/officeDocument/2006/relationships/hyperlink" Target="http://en.wikipedia.org/w/index.php?title=University_%22Prof._Asen_Zlatarov%22_-_Burgas&amp;action=edit&amp;redlink=1" TargetMode="External"/><Relationship Id="rId40" Type="http://schemas.openxmlformats.org/officeDocument/2006/relationships/hyperlink" Target="http://en.wikipedia.org/w/index.php?title=University_of_Food_Technology&amp;action=edit&amp;redlink=1" TargetMode="External"/><Relationship Id="rId5" Type="http://schemas.openxmlformats.org/officeDocument/2006/relationships/hyperlink" Target="http://en.wikipedia.org/wiki/New_Bulgarian_University" TargetMode="External"/><Relationship Id="rId15" Type="http://schemas.openxmlformats.org/officeDocument/2006/relationships/hyperlink" Target="http://en.wikipedia.org/w/index.php?title=Medical_University_-_Plovdiv&amp;action=edit&amp;redlink=1" TargetMode="External"/><Relationship Id="rId23" Type="http://schemas.openxmlformats.org/officeDocument/2006/relationships/hyperlink" Target="http://en.wikipedia.org/w/index.php?title=Specialized_Higher_School_of_Librarian_Knowledge_and_Information_Technology_-_Sofia&amp;action=edit&amp;redlink=1" TargetMode="External"/><Relationship Id="rId28" Type="http://schemas.openxmlformats.org/officeDocument/2006/relationships/hyperlink" Target="http://en.wikipedia.org/w/index.php?title=University_of_Shumen_%22Episkop_Konstantin_Preslavski%22&amp;action=edit&amp;redlink=1" TargetMode="External"/><Relationship Id="rId36" Type="http://schemas.openxmlformats.org/officeDocument/2006/relationships/hyperlink" Target="http://en.wikipedia.org/w/index.php?title=University_of_Chemical_Technology_and_Metallurgy&amp;action=edit&amp;redlink=1" TargetMode="External"/><Relationship Id="rId10" Type="http://schemas.openxmlformats.org/officeDocument/2006/relationships/hyperlink" Target="http://en.wikipedia.org/w/index.php?title=%22Pantcho_Vladigerov%22_National_Academy_of_Music&amp;action=edit&amp;redlink=1" TargetMode="External"/><Relationship Id="rId19" Type="http://schemas.openxmlformats.org/officeDocument/2006/relationships/hyperlink" Target="http://en.wikipedia.org/w/index.php?title=National_Military_University&amp;action=edit&amp;redlink=1" TargetMode="External"/><Relationship Id="rId31" Type="http://schemas.openxmlformats.org/officeDocument/2006/relationships/hyperlink" Target="http://en.wikipedia.org/wiki/Technical_University_of_Varna" TargetMode="External"/><Relationship Id="rId44" Type="http://schemas.openxmlformats.org/officeDocument/2006/relationships/hyperlink" Target="http://www.uni-svishtov.bg/EN/" TargetMode="External"/><Relationship Id="rId4" Type="http://schemas.openxmlformats.org/officeDocument/2006/relationships/hyperlink" Target="http://www.epu.bg/" TargetMode="External"/><Relationship Id="rId9" Type="http://schemas.openxmlformats.org/officeDocument/2006/relationships/hyperlink" Target="http://en.wikipedia.org/wiki/Krastyo_Sarafov_National_Academy_for_Theatre_and_Film_Arts" TargetMode="External"/><Relationship Id="rId14" Type="http://schemas.openxmlformats.org/officeDocument/2006/relationships/hyperlink" Target="http://en.wikipedia.org/w/index.php?title=Medical_University_-_Varna&amp;action=edit&amp;redlink=1" TargetMode="External"/><Relationship Id="rId22" Type="http://schemas.openxmlformats.org/officeDocument/2006/relationships/hyperlink" Target="http://en.wikipedia.org/w/index.php?title=%22Todor_Kableshkov%22_Higher_School_of_Transport&amp;action=edit&amp;redlink=1" TargetMode="External"/><Relationship Id="rId27" Type="http://schemas.openxmlformats.org/officeDocument/2006/relationships/hyperlink" Target="http://en.wikipedia.org/wiki/South-West_University_%22Neofit_Rilski%22" TargetMode="External"/><Relationship Id="rId30" Type="http://schemas.openxmlformats.org/officeDocument/2006/relationships/hyperlink" Target="http://en.wikipedia.org/w/index.php?title=Technical_University_of_Sofia_-_Branch_Plovdiv&amp;action=edit&amp;redlink=1" TargetMode="External"/><Relationship Id="rId35" Type="http://schemas.openxmlformats.org/officeDocument/2006/relationships/hyperlink" Target="http://en.wikipedia.org/w/index.php?title=University_of_Mining_and_Geology&amp;action=edit&amp;redlink=1" TargetMode="External"/><Relationship Id="rId43" Type="http://schemas.openxmlformats.org/officeDocument/2006/relationships/hyperlink" Target="http://en.wikipedia.org/wiki/Bulgarian_Virtual_University" TargetMode="External"/><Relationship Id="rId8" Type="http://schemas.openxmlformats.org/officeDocument/2006/relationships/hyperlink" Target="http://en.wikipedia.org/w/index.php?title=Higher_School_of_Insurance_and_Finance&amp;action=edit&amp;redlink=1" TargetMode="External"/><Relationship Id="rId3" Type="http://schemas.openxmlformats.org/officeDocument/2006/relationships/hyperlink" Target="http://en.wikipedia.org/wiki/American_University_in_Bulgaria" TargetMode="External"/><Relationship Id="rId12" Type="http://schemas.openxmlformats.org/officeDocument/2006/relationships/hyperlink" Target="http://en.wikipedia.org/wiki/National_Sports_Academy" TargetMode="External"/><Relationship Id="rId17" Type="http://schemas.openxmlformats.org/officeDocument/2006/relationships/hyperlink" Target="http://en.wikipedia.org/wiki/Trakia_University_-_Stara_Zagora" TargetMode="External"/><Relationship Id="rId25" Type="http://schemas.openxmlformats.org/officeDocument/2006/relationships/hyperlink" Target="http://en.wikipedia.org/wiki/Plovdiv_University" TargetMode="External"/><Relationship Id="rId33" Type="http://schemas.openxmlformats.org/officeDocument/2006/relationships/hyperlink" Target="http://en.wikipedia.org/wiki/Ruse_University" TargetMode="External"/><Relationship Id="rId38" Type="http://schemas.openxmlformats.org/officeDocument/2006/relationships/hyperlink" Target="http://en.wikipedia.org/wiki/University_of_Forestry,_Sofi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7.jpeg"/><Relationship Id="rId7" Type="http://schemas.openxmlformats.org/officeDocument/2006/relationships/image" Target="../media/image42.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mailto:albena_g@abv.bg" TargetMode="External"/><Relationship Id="rId5" Type="http://schemas.openxmlformats.org/officeDocument/2006/relationships/image" Target="../media/image41.gif"/><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File:Sofia_University_9.jpg" TargetMode="External"/><Relationship Id="rId3" Type="http://schemas.openxmlformats.org/officeDocument/2006/relationships/hyperlink" Target="http://www.uni-sofia.bg/" TargetMode="External"/><Relationship Id="rId7"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en.wikipedia.org/wiki/File:Sofia_University_panorama_2.jpg" TargetMode="External"/><Relationship Id="rId5" Type="http://schemas.openxmlformats.org/officeDocument/2006/relationships/image" Target="../media/image32.png"/><Relationship Id="rId4" Type="http://schemas.openxmlformats.org/officeDocument/2006/relationships/hyperlink" Target="//upload.wikimedia.org/wikipedia/en/8/83/Sofia_University_Logo.png" TargetMode="Externa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Users\User\Downloads\MP90043903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314" name="Picture 3" descr="C:\Users\User\Documents\What's up m-r NOBEL\Obrazovatelna sistema BG\Ph obrazovatelna sistema\Schools\250px-Sofia-uni-gruev.jpg"/>
          <p:cNvPicPr>
            <a:picLocks noChangeAspect="1" noChangeArrowheads="1"/>
          </p:cNvPicPr>
          <p:nvPr/>
        </p:nvPicPr>
        <p:blipFill>
          <a:blip r:embed="rId3"/>
          <a:srcRect/>
          <a:stretch>
            <a:fillRect/>
          </a:stretch>
        </p:blipFill>
        <p:spPr bwMode="auto">
          <a:xfrm rot="548688">
            <a:off x="6597650" y="465138"/>
            <a:ext cx="2413000" cy="1863725"/>
          </a:xfrm>
          <a:prstGeom prst="rect">
            <a:avLst/>
          </a:prstGeom>
          <a:noFill/>
          <a:ln w="28575">
            <a:solidFill>
              <a:schemeClr val="tx1"/>
            </a:solidFill>
            <a:miter lim="800000"/>
            <a:headEnd/>
            <a:tailEnd/>
          </a:ln>
        </p:spPr>
      </p:pic>
      <p:pic>
        <p:nvPicPr>
          <p:cNvPr id="13315" name="Picture 6"/>
          <p:cNvPicPr>
            <a:picLocks noChangeAspect="1" noChangeArrowheads="1"/>
          </p:cNvPicPr>
          <p:nvPr/>
        </p:nvPicPr>
        <p:blipFill>
          <a:blip r:embed="rId4"/>
          <a:srcRect/>
          <a:stretch>
            <a:fillRect/>
          </a:stretch>
        </p:blipFill>
        <p:spPr bwMode="auto">
          <a:xfrm rot="-419282">
            <a:off x="100013" y="1728788"/>
            <a:ext cx="2701925" cy="1804987"/>
          </a:xfrm>
          <a:prstGeom prst="rect">
            <a:avLst/>
          </a:prstGeom>
          <a:noFill/>
          <a:ln w="9525">
            <a:noFill/>
            <a:miter lim="800000"/>
            <a:headEnd/>
            <a:tailEnd/>
          </a:ln>
        </p:spPr>
      </p:pic>
      <p:pic>
        <p:nvPicPr>
          <p:cNvPr id="13316" name="Picture 7"/>
          <p:cNvPicPr>
            <a:picLocks noChangeAspect="1" noChangeArrowheads="1"/>
          </p:cNvPicPr>
          <p:nvPr/>
        </p:nvPicPr>
        <p:blipFill>
          <a:blip r:embed="rId5"/>
          <a:srcRect/>
          <a:stretch>
            <a:fillRect/>
          </a:stretch>
        </p:blipFill>
        <p:spPr bwMode="auto">
          <a:xfrm rot="-844200">
            <a:off x="136525" y="244475"/>
            <a:ext cx="2179638" cy="1387475"/>
          </a:xfrm>
          <a:prstGeom prst="rect">
            <a:avLst/>
          </a:prstGeom>
          <a:noFill/>
          <a:ln w="28575">
            <a:solidFill>
              <a:schemeClr val="tx1"/>
            </a:solidFill>
            <a:miter lim="800000"/>
            <a:headEnd/>
            <a:tailEnd/>
          </a:ln>
        </p:spPr>
      </p:pic>
      <p:pic>
        <p:nvPicPr>
          <p:cNvPr id="13317" name="Picture 8"/>
          <p:cNvPicPr>
            <a:picLocks noChangeAspect="1" noChangeArrowheads="1"/>
          </p:cNvPicPr>
          <p:nvPr/>
        </p:nvPicPr>
        <p:blipFill>
          <a:blip r:embed="rId6"/>
          <a:srcRect/>
          <a:stretch>
            <a:fillRect/>
          </a:stretch>
        </p:blipFill>
        <p:spPr bwMode="auto">
          <a:xfrm>
            <a:off x="3643313" y="3571875"/>
            <a:ext cx="2143125" cy="1608138"/>
          </a:xfrm>
          <a:prstGeom prst="rect">
            <a:avLst/>
          </a:prstGeom>
          <a:noFill/>
          <a:ln w="28575">
            <a:solidFill>
              <a:schemeClr val="tx1"/>
            </a:solidFill>
            <a:miter lim="800000"/>
            <a:headEnd/>
            <a:tailEnd/>
          </a:ln>
        </p:spPr>
      </p:pic>
      <p:pic>
        <p:nvPicPr>
          <p:cNvPr id="13318" name="Picture 9"/>
          <p:cNvPicPr>
            <a:picLocks noChangeAspect="1" noChangeArrowheads="1"/>
          </p:cNvPicPr>
          <p:nvPr/>
        </p:nvPicPr>
        <p:blipFill>
          <a:blip r:embed="rId7"/>
          <a:srcRect/>
          <a:stretch>
            <a:fillRect/>
          </a:stretch>
        </p:blipFill>
        <p:spPr bwMode="auto">
          <a:xfrm>
            <a:off x="3929063" y="1714500"/>
            <a:ext cx="2428875" cy="1714500"/>
          </a:xfrm>
          <a:prstGeom prst="rect">
            <a:avLst/>
          </a:prstGeom>
          <a:noFill/>
          <a:ln w="28575">
            <a:solidFill>
              <a:schemeClr val="tx1"/>
            </a:solidFill>
            <a:miter lim="800000"/>
            <a:headEnd/>
            <a:tailEnd/>
          </a:ln>
        </p:spPr>
      </p:pic>
      <p:pic>
        <p:nvPicPr>
          <p:cNvPr id="13319" name="Picture 11"/>
          <p:cNvPicPr>
            <a:picLocks noChangeAspect="1" noChangeArrowheads="1"/>
          </p:cNvPicPr>
          <p:nvPr/>
        </p:nvPicPr>
        <p:blipFill>
          <a:blip r:embed="rId8">
            <a:lum bright="12000"/>
          </a:blip>
          <a:srcRect/>
          <a:stretch>
            <a:fillRect/>
          </a:stretch>
        </p:blipFill>
        <p:spPr bwMode="auto">
          <a:xfrm>
            <a:off x="7358063" y="4071938"/>
            <a:ext cx="1550987" cy="1035050"/>
          </a:xfrm>
          <a:prstGeom prst="rect">
            <a:avLst/>
          </a:prstGeom>
          <a:noFill/>
          <a:ln w="28575">
            <a:solidFill>
              <a:schemeClr val="tx1"/>
            </a:solidFill>
            <a:miter lim="800000"/>
            <a:headEnd/>
            <a:tailEnd/>
          </a:ln>
        </p:spPr>
      </p:pic>
      <p:pic>
        <p:nvPicPr>
          <p:cNvPr id="13320" name="Picture 12" descr="C:\Users\User\Pictures\400992_289847524397478_843178446_n.jpg"/>
          <p:cNvPicPr>
            <a:picLocks noChangeAspect="1" noChangeArrowheads="1"/>
          </p:cNvPicPr>
          <p:nvPr/>
        </p:nvPicPr>
        <p:blipFill>
          <a:blip r:embed="rId9"/>
          <a:srcRect/>
          <a:stretch>
            <a:fillRect/>
          </a:stretch>
        </p:blipFill>
        <p:spPr bwMode="auto">
          <a:xfrm>
            <a:off x="500063" y="3714750"/>
            <a:ext cx="2571750" cy="1511300"/>
          </a:xfrm>
          <a:prstGeom prst="rect">
            <a:avLst/>
          </a:prstGeom>
          <a:noFill/>
          <a:ln w="28575">
            <a:solidFill>
              <a:schemeClr val="tx1"/>
            </a:solidFill>
            <a:miter lim="800000"/>
            <a:headEnd/>
            <a:tailEnd/>
          </a:ln>
        </p:spPr>
      </p:pic>
      <p:pic>
        <p:nvPicPr>
          <p:cNvPr id="13321" name="Picture 14"/>
          <p:cNvPicPr>
            <a:picLocks noChangeAspect="1" noChangeArrowheads="1"/>
          </p:cNvPicPr>
          <p:nvPr/>
        </p:nvPicPr>
        <p:blipFill>
          <a:blip r:embed="rId10"/>
          <a:srcRect/>
          <a:stretch>
            <a:fillRect/>
          </a:stretch>
        </p:blipFill>
        <p:spPr bwMode="auto">
          <a:xfrm>
            <a:off x="2643188" y="1857375"/>
            <a:ext cx="1123950" cy="358775"/>
          </a:xfrm>
          <a:prstGeom prst="rect">
            <a:avLst/>
          </a:prstGeom>
          <a:noFill/>
          <a:ln w="9525">
            <a:noFill/>
            <a:miter lim="800000"/>
            <a:headEnd/>
            <a:tailEnd/>
          </a:ln>
        </p:spPr>
      </p:pic>
      <p:pic>
        <p:nvPicPr>
          <p:cNvPr id="13322" name="Picture 15"/>
          <p:cNvPicPr>
            <a:picLocks noChangeAspect="1" noChangeArrowheads="1"/>
          </p:cNvPicPr>
          <p:nvPr/>
        </p:nvPicPr>
        <p:blipFill>
          <a:blip r:embed="rId11"/>
          <a:srcRect/>
          <a:stretch>
            <a:fillRect/>
          </a:stretch>
        </p:blipFill>
        <p:spPr bwMode="auto">
          <a:xfrm>
            <a:off x="3643313" y="214313"/>
            <a:ext cx="2678112" cy="1366837"/>
          </a:xfrm>
          <a:prstGeom prst="rect">
            <a:avLst/>
          </a:prstGeom>
          <a:noFill/>
          <a:ln w="28575">
            <a:solidFill>
              <a:schemeClr val="tx1"/>
            </a:solidFill>
            <a:miter lim="800000"/>
            <a:headEnd/>
            <a:tailEnd/>
          </a:ln>
        </p:spPr>
      </p:pic>
      <p:pic>
        <p:nvPicPr>
          <p:cNvPr id="13323" name="Picture 2" descr="C:\Users\User\Documents\What's up m-r NOBEL\Obrazovatelna sistema BG\Ph obrazovatelna sistema\abgsa-logo.jpg"/>
          <p:cNvPicPr>
            <a:picLocks noChangeAspect="1" noChangeArrowheads="1"/>
          </p:cNvPicPr>
          <p:nvPr/>
        </p:nvPicPr>
        <p:blipFill>
          <a:blip r:embed="rId12"/>
          <a:srcRect/>
          <a:stretch>
            <a:fillRect/>
          </a:stretch>
        </p:blipFill>
        <p:spPr bwMode="auto">
          <a:xfrm>
            <a:off x="2214563" y="500063"/>
            <a:ext cx="1281112" cy="1143000"/>
          </a:xfrm>
          <a:prstGeom prst="rect">
            <a:avLst/>
          </a:prstGeom>
          <a:noFill/>
          <a:ln w="9525">
            <a:noFill/>
            <a:miter lim="800000"/>
            <a:headEnd/>
            <a:tailEnd/>
          </a:ln>
        </p:spPr>
      </p:pic>
      <p:pic>
        <p:nvPicPr>
          <p:cNvPr id="13324" name="Picture 16" descr="C:\Users\User\Documents\What's up m-r NOBEL\Obrazovatelna sistema BG\Ph obrazovatelna sistema\Students\engl_lesson.jpg"/>
          <p:cNvPicPr>
            <a:picLocks noChangeAspect="1" noChangeArrowheads="1"/>
          </p:cNvPicPr>
          <p:nvPr/>
        </p:nvPicPr>
        <p:blipFill>
          <a:blip r:embed="rId13"/>
          <a:srcRect/>
          <a:stretch>
            <a:fillRect/>
          </a:stretch>
        </p:blipFill>
        <p:spPr bwMode="auto">
          <a:xfrm>
            <a:off x="1928813" y="2500313"/>
            <a:ext cx="1809750" cy="1357312"/>
          </a:xfrm>
          <a:prstGeom prst="rect">
            <a:avLst/>
          </a:prstGeom>
          <a:noFill/>
          <a:ln w="28575">
            <a:solidFill>
              <a:schemeClr val="tx1"/>
            </a:solidFill>
            <a:miter lim="800000"/>
            <a:headEnd/>
            <a:tailEnd/>
          </a:ln>
        </p:spPr>
      </p:pic>
      <p:pic>
        <p:nvPicPr>
          <p:cNvPr id="13325" name="Picture 22"/>
          <p:cNvPicPr>
            <a:picLocks noChangeAspect="1" noChangeArrowheads="1"/>
          </p:cNvPicPr>
          <p:nvPr/>
        </p:nvPicPr>
        <p:blipFill>
          <a:blip r:embed="rId14"/>
          <a:srcRect/>
          <a:stretch>
            <a:fillRect/>
          </a:stretch>
        </p:blipFill>
        <p:spPr bwMode="auto">
          <a:xfrm>
            <a:off x="0" y="5305425"/>
            <a:ext cx="9144000" cy="1552575"/>
          </a:xfrm>
          <a:prstGeom prst="rect">
            <a:avLst/>
          </a:prstGeom>
          <a:noFill/>
          <a:ln w="9525">
            <a:noFill/>
            <a:miter lim="800000"/>
            <a:headEnd/>
            <a:tailEnd/>
          </a:ln>
        </p:spPr>
      </p:pic>
      <p:sp>
        <p:nvSpPr>
          <p:cNvPr id="13326" name="WordArt 19"/>
          <p:cNvSpPr>
            <a:spLocks noChangeArrowheads="1" noChangeShapeType="1" noTextEdit="1"/>
          </p:cNvSpPr>
          <p:nvPr/>
        </p:nvSpPr>
        <p:spPr bwMode="auto">
          <a:xfrm>
            <a:off x="1692275" y="6021388"/>
            <a:ext cx="5643563" cy="684212"/>
          </a:xfrm>
          <a:prstGeom prst="rect">
            <a:avLst/>
          </a:prstGeom>
        </p:spPr>
        <p:txBody>
          <a:bodyPr wrap="none" fromWordArt="1">
            <a:prstTxWarp prst="textWave1">
              <a:avLst>
                <a:gd name="adj1" fmla="val 13005"/>
                <a:gd name="adj2" fmla="val 0"/>
              </a:avLst>
            </a:prstTxWarp>
          </a:bodyPr>
          <a:lstStyle/>
          <a:p>
            <a:pPr algn="ctr"/>
            <a:r>
              <a:rPr lang="en-US" sz="2000" kern="10">
                <a:ln w="9525">
                  <a:solidFill>
                    <a:srgbClr val="FFFF00"/>
                  </a:solidFill>
                  <a:round/>
                  <a:headEnd/>
                  <a:tailEnd/>
                </a:ln>
                <a:gradFill rotWithShape="1">
                  <a:gsLst>
                    <a:gs pos="0">
                      <a:srgbClr val="FFFF00"/>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Bulgarian Education System</a:t>
            </a:r>
            <a:endParaRPr lang="bg-BG" sz="2000" kern="10">
              <a:ln w="9525">
                <a:solidFill>
                  <a:srgbClr val="FFFF00"/>
                </a:solidFill>
                <a:round/>
                <a:headEnd/>
                <a:tailEnd/>
              </a:ln>
              <a:gradFill rotWithShape="1">
                <a:gsLst>
                  <a:gs pos="0">
                    <a:srgbClr val="FFFF00"/>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pic>
        <p:nvPicPr>
          <p:cNvPr id="13327" name="Picture 7" descr="bulgaria"/>
          <p:cNvPicPr>
            <a:picLocks noChangeAspect="1" noChangeArrowheads="1" noCrop="1"/>
          </p:cNvPicPr>
          <p:nvPr/>
        </p:nvPicPr>
        <p:blipFill>
          <a:blip r:embed="rId15"/>
          <a:srcRect/>
          <a:stretch>
            <a:fillRect/>
          </a:stretch>
        </p:blipFill>
        <p:spPr bwMode="auto">
          <a:xfrm>
            <a:off x="0" y="0"/>
            <a:ext cx="1331913" cy="962025"/>
          </a:xfrm>
          <a:prstGeom prst="rect">
            <a:avLst/>
          </a:prstGeom>
          <a:noFill/>
          <a:ln w="9525">
            <a:noFill/>
            <a:miter lim="800000"/>
            <a:headEnd/>
            <a:tailEnd/>
          </a:ln>
        </p:spPr>
      </p:pic>
      <p:pic>
        <p:nvPicPr>
          <p:cNvPr id="13328" name="Picture 4" descr="DEF flag-logoeac-LLP_EN"/>
          <p:cNvPicPr>
            <a:picLocks noChangeAspect="1" noChangeArrowheads="1"/>
          </p:cNvPicPr>
          <p:nvPr/>
        </p:nvPicPr>
        <p:blipFill>
          <a:blip r:embed="rId16"/>
          <a:srcRect/>
          <a:stretch>
            <a:fillRect/>
          </a:stretch>
        </p:blipFill>
        <p:spPr bwMode="auto">
          <a:xfrm>
            <a:off x="101600" y="5805488"/>
            <a:ext cx="1425575" cy="576262"/>
          </a:xfrm>
          <a:prstGeom prst="rect">
            <a:avLst/>
          </a:prstGeom>
          <a:noFill/>
          <a:ln w="9525">
            <a:noFill/>
            <a:miter lim="800000"/>
            <a:headEnd/>
            <a:tailEnd/>
          </a:ln>
        </p:spPr>
      </p:pic>
      <p:pic>
        <p:nvPicPr>
          <p:cNvPr id="13329" name="Picture 22" descr="C:\Users\User\Documents\What's up m-r NOBEL\Photos Partners schools, cities\Bulgaria\Slantse photos\60650_103784523017535_2747157_n.jpg"/>
          <p:cNvPicPr>
            <a:picLocks noChangeAspect="1" noChangeArrowheads="1"/>
          </p:cNvPicPr>
          <p:nvPr/>
        </p:nvPicPr>
        <p:blipFill>
          <a:blip r:embed="rId17"/>
          <a:srcRect/>
          <a:stretch>
            <a:fillRect/>
          </a:stretch>
        </p:blipFill>
        <p:spPr bwMode="auto">
          <a:xfrm>
            <a:off x="6659563" y="2420938"/>
            <a:ext cx="2089150" cy="1512887"/>
          </a:xfrm>
          <a:prstGeom prst="rect">
            <a:avLst/>
          </a:prstGeom>
          <a:noFill/>
          <a:ln w="38100">
            <a:solidFill>
              <a:srgbClr val="FFFF00"/>
            </a:solidFill>
            <a:miter lim="800000"/>
            <a:headEnd/>
            <a:tailEnd/>
          </a:ln>
        </p:spPr>
      </p:pic>
      <p:pic>
        <p:nvPicPr>
          <p:cNvPr id="13330" name="Picture 23" descr="SUN-DETSKA_GRADINA(3)"/>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5795963" y="3644900"/>
            <a:ext cx="1171575" cy="1223963"/>
          </a:xfrm>
          <a:prstGeom prst="rect">
            <a:avLst/>
          </a:prstGeom>
          <a:noFill/>
          <a:ln w="9525">
            <a:noFill/>
            <a:miter lim="800000"/>
            <a:headEnd/>
            <a:tailEnd/>
          </a:ln>
        </p:spPr>
      </p:pic>
      <p:sp>
        <p:nvSpPr>
          <p:cNvPr id="26" name="TextBox 25"/>
          <p:cNvSpPr txBox="1"/>
          <p:nvPr/>
        </p:nvSpPr>
        <p:spPr>
          <a:xfrm>
            <a:off x="0" y="4941888"/>
            <a:ext cx="9144000" cy="584775"/>
          </a:xfrm>
          <a:prstGeom prst="rect">
            <a:avLst/>
          </a:prstGeom>
          <a:solidFill>
            <a:schemeClr val="accent3">
              <a:lumMod val="60000"/>
              <a:lumOff val="40000"/>
            </a:schemeClr>
          </a:solidFill>
        </p:spPr>
        <p:txBody>
          <a:bodyPr>
            <a:spAutoFit/>
          </a:bodyPr>
          <a:lstStyle/>
          <a:p>
            <a:pPr algn="ctr">
              <a:defRPr/>
            </a:pPr>
            <a:r>
              <a:rPr lang="en-US" sz="1600" dirty="0">
                <a:solidFill>
                  <a:srgbClr val="17375E"/>
                </a:solidFill>
                <a:latin typeface="Calibri" pitchFamily="34" charset="0"/>
              </a:rPr>
              <a:t>Bulgaria, city: </a:t>
            </a:r>
            <a:r>
              <a:rPr lang="en-US" sz="1600" dirty="0" err="1">
                <a:solidFill>
                  <a:srgbClr val="17375E"/>
                </a:solidFill>
                <a:latin typeface="Calibri" pitchFamily="34" charset="0"/>
              </a:rPr>
              <a:t>Veliko</a:t>
            </a:r>
            <a:r>
              <a:rPr lang="en-US" sz="1600" dirty="0">
                <a:solidFill>
                  <a:srgbClr val="17375E"/>
                </a:solidFill>
                <a:latin typeface="Calibri" pitchFamily="34" charset="0"/>
              </a:rPr>
              <a:t> </a:t>
            </a:r>
            <a:r>
              <a:rPr lang="en-US" sz="1600" dirty="0" err="1">
                <a:solidFill>
                  <a:srgbClr val="17375E"/>
                </a:solidFill>
                <a:latin typeface="Calibri" pitchFamily="34" charset="0"/>
              </a:rPr>
              <a:t>Tarnovo</a:t>
            </a:r>
            <a:r>
              <a:rPr lang="en-US" sz="1600" dirty="0">
                <a:solidFill>
                  <a:srgbClr val="17375E"/>
                </a:solidFill>
                <a:latin typeface="Calibri" pitchFamily="34" charset="0"/>
              </a:rPr>
              <a:t>, Kindergarten “</a:t>
            </a:r>
            <a:r>
              <a:rPr lang="en-US" sz="1600" dirty="0" err="1">
                <a:solidFill>
                  <a:srgbClr val="17375E"/>
                </a:solidFill>
                <a:latin typeface="Calibri" pitchFamily="34" charset="0"/>
              </a:rPr>
              <a:t>Slance</a:t>
            </a:r>
            <a:r>
              <a:rPr lang="en-US" sz="1600" dirty="0">
                <a:solidFill>
                  <a:srgbClr val="17375E"/>
                </a:solidFill>
                <a:latin typeface="Calibri" pitchFamily="34" charset="0"/>
              </a:rPr>
              <a:t>”, November 201</a:t>
            </a:r>
            <a:r>
              <a:rPr lang="bg-BG" sz="1600" dirty="0">
                <a:solidFill>
                  <a:srgbClr val="17375E"/>
                </a:solidFill>
                <a:latin typeface="Calibri" pitchFamily="34" charset="0"/>
              </a:rPr>
              <a:t>9</a:t>
            </a:r>
            <a:r>
              <a:rPr lang="en-US" sz="1600" dirty="0">
                <a:solidFill>
                  <a:srgbClr val="17375E"/>
                </a:solidFill>
                <a:latin typeface="Calibri" pitchFamily="34" charset="0"/>
              </a:rPr>
              <a:t>, Project: </a:t>
            </a:r>
            <a:r>
              <a:rPr lang="bg-BG" sz="1600" dirty="0">
                <a:solidFill>
                  <a:srgbClr val="17375E"/>
                </a:solidFill>
                <a:latin typeface="Calibri" pitchFamily="34" charset="0"/>
              </a:rPr>
              <a:t>„</a:t>
            </a:r>
            <a:r>
              <a:rPr lang="en-US" sz="1600" dirty="0">
                <a:solidFill>
                  <a:srgbClr val="17375E"/>
                </a:solidFill>
                <a:latin typeface="Calibri" pitchFamily="34" charset="0"/>
              </a:rPr>
              <a:t>By experimenting we are discovering the </a:t>
            </a:r>
            <a:r>
              <a:rPr lang="en-US" sz="1600">
                <a:solidFill>
                  <a:srgbClr val="17375E"/>
                </a:solidFill>
                <a:latin typeface="Calibri" pitchFamily="34" charset="0"/>
              </a:rPr>
              <a:t>world around us </a:t>
            </a:r>
            <a:r>
              <a:rPr lang="en-US" sz="1600" dirty="0">
                <a:solidFill>
                  <a:srgbClr val="17375E"/>
                </a:solidFill>
                <a:latin typeface="Calibri" pitchFamily="34" charset="0"/>
              </a:rPr>
              <a:t>” </a:t>
            </a:r>
            <a:endParaRPr lang="bg-BG" sz="1600" dirty="0">
              <a:solidFill>
                <a:srgbClr val="17375E"/>
              </a:solidFill>
              <a:latin typeface="Calibri" pitchFamily="34" charset="0"/>
            </a:endParaRPr>
          </a:p>
        </p:txBody>
      </p:sp>
      <p:pic>
        <p:nvPicPr>
          <p:cNvPr id="10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95663" y="2554288"/>
            <a:ext cx="235267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Картина 22" descr="C:\Users\dg\AppData\Local\Temp\Logo E+P_dec 2019-1.jpg"/>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97250" y="2555875"/>
            <a:ext cx="2349500" cy="1746250"/>
          </a:xfrm>
          <a:prstGeom prst="rect">
            <a:avLst/>
          </a:prstGeom>
          <a:noFill/>
          <a:ln>
            <a:noFill/>
          </a:ln>
        </p:spPr>
      </p:pic>
      <p:pic>
        <p:nvPicPr>
          <p:cNvPr id="24" name="Картина 23"/>
          <p:cNvPicPr/>
          <p:nvPr/>
        </p:nvPicPr>
        <p:blipFill>
          <a:blip r:embed="rId19">
            <a:extLst>
              <a:ext uri="{28A0092B-C50C-407E-A947-70E740481C1C}">
                <a14:useLocalDpi xmlns:a14="http://schemas.microsoft.com/office/drawing/2010/main" val="0"/>
              </a:ext>
            </a:extLst>
          </a:blip>
          <a:srcRect/>
          <a:stretch>
            <a:fillRect/>
          </a:stretch>
        </p:blipFill>
        <p:spPr bwMode="auto">
          <a:xfrm>
            <a:off x="7335838" y="5526663"/>
            <a:ext cx="1750428" cy="121703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User\Downloads\MP90043903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TextBox 2"/>
          <p:cNvSpPr txBox="1">
            <a:spLocks noChangeArrowheads="1"/>
          </p:cNvSpPr>
          <p:nvPr/>
        </p:nvSpPr>
        <p:spPr bwMode="auto">
          <a:xfrm>
            <a:off x="250825" y="2420938"/>
            <a:ext cx="3600450" cy="4524375"/>
          </a:xfrm>
          <a:prstGeom prst="rect">
            <a:avLst/>
          </a:prstGeom>
          <a:noFill/>
          <a:ln w="9525">
            <a:noFill/>
            <a:miter lim="800000"/>
            <a:headEnd/>
            <a:tailEnd/>
          </a:ln>
        </p:spPr>
        <p:txBody>
          <a:bodyPr>
            <a:spAutoFit/>
          </a:bodyPr>
          <a:lstStyle/>
          <a:p>
            <a:r>
              <a:rPr lang="en-US">
                <a:latin typeface="Calibri" pitchFamily="34" charset="0"/>
              </a:rPr>
              <a:t>More than 66 years University prepares specialists in the field of engineering. During this period, more than 100,000 engineers graduated from it and have found career not only at home but also abroad. The structure of TU - Sofia has 14 faculties, several departments, a college and other units in which students are taught and carried out research. The University has a branch in Plovdiv with two faculties and one college, based in Sliven, which consists of one faculty and one college.</a:t>
            </a:r>
          </a:p>
          <a:p>
            <a:endParaRPr lang="bg-BG">
              <a:latin typeface="Calibri" pitchFamily="34" charset="0"/>
            </a:endParaRPr>
          </a:p>
        </p:txBody>
      </p:sp>
      <p:pic>
        <p:nvPicPr>
          <p:cNvPr id="22531" name="Picture 1" descr="C:\Users\User\Pictures\5.jpg"/>
          <p:cNvPicPr>
            <a:picLocks noChangeAspect="1" noChangeArrowheads="1"/>
          </p:cNvPicPr>
          <p:nvPr/>
        </p:nvPicPr>
        <p:blipFill>
          <a:blip r:embed="rId3"/>
          <a:srcRect/>
          <a:stretch>
            <a:fillRect/>
          </a:stretch>
        </p:blipFill>
        <p:spPr bwMode="auto">
          <a:xfrm>
            <a:off x="323850" y="188913"/>
            <a:ext cx="3455988" cy="1838325"/>
          </a:xfrm>
          <a:prstGeom prst="rect">
            <a:avLst/>
          </a:prstGeom>
          <a:noFill/>
          <a:ln w="9525">
            <a:noFill/>
            <a:miter lim="800000"/>
            <a:headEnd/>
            <a:tailEnd/>
          </a:ln>
        </p:spPr>
      </p:pic>
      <p:sp>
        <p:nvSpPr>
          <p:cNvPr id="22532" name="TextBox 4"/>
          <p:cNvSpPr txBox="1">
            <a:spLocks noChangeArrowheads="1"/>
          </p:cNvSpPr>
          <p:nvPr/>
        </p:nvSpPr>
        <p:spPr bwMode="auto">
          <a:xfrm>
            <a:off x="323850" y="2133600"/>
            <a:ext cx="2674938" cy="368300"/>
          </a:xfrm>
          <a:prstGeom prst="rect">
            <a:avLst/>
          </a:prstGeom>
          <a:noFill/>
          <a:ln w="9525">
            <a:noFill/>
            <a:miter lim="800000"/>
            <a:headEnd/>
            <a:tailEnd/>
          </a:ln>
        </p:spPr>
        <p:txBody>
          <a:bodyPr wrap="none">
            <a:spAutoFit/>
          </a:bodyPr>
          <a:lstStyle/>
          <a:p>
            <a:r>
              <a:rPr lang="en-US">
                <a:latin typeface="Calibri" pitchFamily="34" charset="0"/>
              </a:rPr>
              <a:t>Technical University - Sofia</a:t>
            </a:r>
            <a:endParaRPr lang="bg-BG">
              <a:latin typeface="Calibri" pitchFamily="34" charset="0"/>
            </a:endParaRPr>
          </a:p>
        </p:txBody>
      </p:sp>
      <p:pic>
        <p:nvPicPr>
          <p:cNvPr id="22533" name="Picture 2" descr="C:\Users\User\Pictures\2.gif"/>
          <p:cNvPicPr>
            <a:picLocks noChangeAspect="1" noChangeArrowheads="1"/>
          </p:cNvPicPr>
          <p:nvPr/>
        </p:nvPicPr>
        <p:blipFill>
          <a:blip r:embed="rId4"/>
          <a:srcRect/>
          <a:stretch>
            <a:fillRect/>
          </a:stretch>
        </p:blipFill>
        <p:spPr bwMode="auto">
          <a:xfrm>
            <a:off x="4284663" y="404813"/>
            <a:ext cx="4448175" cy="1457325"/>
          </a:xfrm>
          <a:prstGeom prst="rect">
            <a:avLst/>
          </a:prstGeom>
          <a:noFill/>
          <a:ln w="9525">
            <a:noFill/>
            <a:miter lim="800000"/>
            <a:headEnd/>
            <a:tailEnd/>
          </a:ln>
        </p:spPr>
      </p:pic>
      <p:sp>
        <p:nvSpPr>
          <p:cNvPr id="22534" name="TextBox 6"/>
          <p:cNvSpPr txBox="1">
            <a:spLocks noChangeArrowheads="1"/>
          </p:cNvSpPr>
          <p:nvPr/>
        </p:nvSpPr>
        <p:spPr bwMode="auto">
          <a:xfrm>
            <a:off x="4716463" y="2133600"/>
            <a:ext cx="4176712" cy="4462463"/>
          </a:xfrm>
          <a:prstGeom prst="rect">
            <a:avLst/>
          </a:prstGeom>
          <a:noFill/>
          <a:ln w="9525">
            <a:noFill/>
            <a:miter lim="800000"/>
            <a:headEnd/>
            <a:tailEnd/>
          </a:ln>
        </p:spPr>
        <p:txBody>
          <a:bodyPr>
            <a:spAutoFit/>
          </a:bodyPr>
          <a:lstStyle/>
          <a:p>
            <a:r>
              <a:rPr lang="en-US" sz="1400">
                <a:latin typeface="Calibri" pitchFamily="34" charset="0"/>
              </a:rPr>
              <a:t>New Bulgarian University was established on September 18, 1991 by decision of the Grand National Assembly. On July 5, 2001 NBU received institutional accreditation from the National Agency for Assessment and Accreditation for a maximum 5-year period, and in December 2006 received institutional accreditation for a maximum period. Since 2004, the NBU has been approved by The Open University in the UK, as an appropriate organisation to offer higher education programmes leading to Open University Validated Awards. The University in Bulgaria introduces first credit system, the teaching of professional degrees, bachelor's and master's degree, distance and continuing education. Personalities of world renown are honorary professors and honorary doctors of the NBU, including - Richard Rorty, Vera Mutafchieva, Julia Kristeva, Jean-Pierre Vernant , Milcho Leviev, Robert Young, Raina Kabaivanska, Lord Ralf Dahrendorf, Terry Eagleton and others.</a:t>
            </a:r>
            <a:br>
              <a:rPr lang="en-US">
                <a:latin typeface="Calibri" pitchFamily="34" charset="0"/>
              </a:rPr>
            </a:br>
            <a:endParaRPr lang="bg-BG">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Users\User\Downloads\MP90043903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467544" y="260648"/>
            <a:ext cx="7704856" cy="6186309"/>
          </a:xfrm>
          <a:prstGeom prst="rect">
            <a:avLst/>
          </a:prstGeom>
          <a:noFill/>
        </p:spPr>
        <p:txBody>
          <a:bodyPr numCol="2">
            <a:spAutoFit/>
          </a:bodyPr>
          <a:lstStyle/>
          <a:p>
            <a:pPr algn="ctr" fontAlgn="auto">
              <a:spcBef>
                <a:spcPts val="0"/>
              </a:spcBef>
              <a:spcAft>
                <a:spcPts val="0"/>
              </a:spcAft>
              <a:defRPr/>
            </a:pPr>
            <a:r>
              <a:rPr lang="en-US" b="1" dirty="0">
                <a:latin typeface="+mn-lt"/>
              </a:rPr>
              <a:t>Bulgarian </a:t>
            </a:r>
            <a:r>
              <a:rPr lang="bg-BG" b="1" dirty="0">
                <a:latin typeface="+mn-lt"/>
              </a:rPr>
              <a:t>Universities alphabetically</a:t>
            </a:r>
            <a:endParaRPr lang="bg-BG"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3" tooltip="American University in Bulgaria"/>
              </a:rPr>
              <a:t>American University in Bulgaria</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4"/>
              </a:rPr>
              <a:t>European Polytechnical University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5" tooltip="New Bulgarian University"/>
              </a:rPr>
              <a:t>New Bulgarian University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6"/>
              </a:rPr>
              <a:t>Varna Free University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7"/>
              </a:rPr>
              <a:t>Burgas Free University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8" tooltip="Higher School of Insurance and Finance (page does not exist)"/>
              </a:rPr>
              <a:t>Higher School of Insurance and Finance</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9" tooltip="Krastyo Sarafov National Academy for Theatre and Film Arts"/>
              </a:rPr>
              <a:t>National Academy for Theatre and Film Arts</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10" tooltip="&quot;Pantcho Vladigerov&quot; National Academy of Music (page does not exist)"/>
              </a:rPr>
              <a:t>"Pantcho Vladigerov" National Academy of Music</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11" tooltip="National Academy of Arts"/>
              </a:rPr>
              <a:t>National Academy of Arts</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12" tooltip="National Sports Academy"/>
              </a:rPr>
              <a:t>National Sports Academy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13" tooltip="Medical University - Sofia (page does not exist)"/>
              </a:rPr>
              <a:t>Medical University - Sofia</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14" tooltip="Medical University - Varna (page does not exist)"/>
              </a:rPr>
              <a:t>Medical University - Varna</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15" tooltip="Medical University - Plovdiv (page does not exist)"/>
              </a:rPr>
              <a:t>Medical University - Plovdiv</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16" tooltip="Medical University - Pleven (page does not exist)"/>
              </a:rPr>
              <a:t>Medical University - Pleven</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17" tooltip="Trakia University - Stara Zagora"/>
              </a:rPr>
              <a:t>Trakia University - Stara Zagora</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18" tooltip="Rakovski Defence and Staff College"/>
              </a:rPr>
              <a:t>Rakovski Defence and Staff College</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19" tooltip="National Military University (page does not exist)"/>
              </a:rPr>
              <a:t>National Military University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20" tooltip="Nikola Vaptsarov Naval Academy"/>
              </a:rPr>
              <a:t>"Nikola Vaptsarov" Naval Academy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21" tooltip="&quot;Lyuben Karavelov&quot; Civil engineering university (page does not exist)"/>
              </a:rPr>
              <a:t>"Lyuben Karavelov" Civil engineering university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22" tooltip="&quot;Todor Kableshkov&quot; Higher School of Transport (page does not exist)"/>
              </a:rPr>
              <a:t>"Todor Kableshkov" Higher School of Transport</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23" tooltip="Specialized Higher School of Librarian Knowledge and Information Technology - Sofia (page does not exist)"/>
              </a:rPr>
              <a:t>Specialized Higher School of Librarian Knowledge and Information Technology - Sofia</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24" tooltip="Sofia University"/>
              </a:rPr>
              <a:t>Sofia University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25" tooltip="Plovdiv University"/>
              </a:rPr>
              <a:t>Plovdiv University</a:t>
            </a:r>
            <a:endParaRPr lang="bg-BG" sz="1400" dirty="0">
              <a:latin typeface="+mn-lt"/>
            </a:endParaRPr>
          </a:p>
          <a:p>
            <a:pPr marL="342900" indent="-342900" fontAlgn="auto">
              <a:spcBef>
                <a:spcPts val="0"/>
              </a:spcBef>
              <a:spcAft>
                <a:spcPts val="0"/>
              </a:spcAft>
              <a:buFont typeface="+mj-lt"/>
              <a:buAutoNum type="arabicPeriod"/>
              <a:defRPr/>
            </a:pPr>
            <a:endParaRPr lang="en-US" sz="1400" u="sng" dirty="0">
              <a:latin typeface="+mn-lt"/>
              <a:hlinkClick r:id="rId26" tooltip="Veliko Tarnovo University"/>
            </a:endParaRPr>
          </a:p>
          <a:p>
            <a:pPr marL="342900" indent="-342900" fontAlgn="auto">
              <a:spcBef>
                <a:spcPts val="0"/>
              </a:spcBef>
              <a:spcAft>
                <a:spcPts val="0"/>
              </a:spcAft>
              <a:buFont typeface="+mj-lt"/>
              <a:buAutoNum type="arabicPeriod"/>
              <a:defRPr/>
            </a:pPr>
            <a:endParaRPr lang="en-US" sz="1400" u="sng" dirty="0">
              <a:latin typeface="+mn-lt"/>
              <a:hlinkClick r:id="rId26" tooltip="Veliko Tarnovo University"/>
            </a:endParaRPr>
          </a:p>
          <a:p>
            <a:pPr marL="342900" indent="-342900" fontAlgn="auto">
              <a:spcBef>
                <a:spcPts val="0"/>
              </a:spcBef>
              <a:spcAft>
                <a:spcPts val="0"/>
              </a:spcAft>
              <a:buFont typeface="+mj-lt"/>
              <a:buAutoNum type="arabicPeriod"/>
              <a:defRPr/>
            </a:pPr>
            <a:endParaRPr lang="en-US" sz="1400" u="sng" dirty="0">
              <a:latin typeface="+mn-lt"/>
              <a:hlinkClick r:id="rId26" tooltip="Veliko Tarnovo University"/>
            </a:endParaRPr>
          </a:p>
          <a:p>
            <a:pPr marL="342900" indent="-342900" fontAlgn="auto">
              <a:spcBef>
                <a:spcPts val="0"/>
              </a:spcBef>
              <a:spcAft>
                <a:spcPts val="0"/>
              </a:spcAft>
              <a:buFont typeface="+mj-lt"/>
              <a:buAutoNum type="arabicPeriod"/>
              <a:defRPr/>
            </a:pPr>
            <a:endParaRPr lang="en-US" sz="1400" u="sng" dirty="0">
              <a:latin typeface="+mn-lt"/>
              <a:hlinkClick r:id="rId26" tooltip="Veliko Tarnovo University"/>
            </a:endParaRPr>
          </a:p>
          <a:p>
            <a:pPr marL="342900" indent="-342900" fontAlgn="auto">
              <a:spcBef>
                <a:spcPts val="0"/>
              </a:spcBef>
              <a:spcAft>
                <a:spcPts val="0"/>
              </a:spcAft>
              <a:buFont typeface="+mj-lt"/>
              <a:buAutoNum type="arabicPeriod"/>
              <a:defRPr/>
            </a:pPr>
            <a:r>
              <a:rPr lang="bg-BG" sz="1400" u="sng" dirty="0">
                <a:latin typeface="+mn-lt"/>
                <a:hlinkClick r:id="rId26" tooltip="Veliko Tarnovo University"/>
              </a:rPr>
              <a:t>Veliko Tarnovo University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27" tooltip="South-West University &quot;Neofit Rilski&quot;"/>
              </a:rPr>
              <a:t>South-West University "Neofit Rilski</a:t>
            </a:r>
            <a:r>
              <a:rPr lang="bg-BG" sz="1400" u="sng" dirty="0">
                <a:latin typeface="+mn-lt"/>
                <a:hlinkClick r:id="rId28" tooltip="University of Shumen &quot;Episkop Konstantin Preslavski&quot; (page does not exist)"/>
              </a:rPr>
              <a:t>“</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28" tooltip="University of Shumen &quot;Episkop Konstantin Preslavski&quot; (page does not exist)"/>
              </a:rPr>
              <a:t>University of Shumen "Episkop Konstantin Preslavski</a:t>
            </a:r>
            <a:r>
              <a:rPr lang="bg-BG" sz="1400" u="sng" dirty="0">
                <a:latin typeface="+mn-lt"/>
                <a:hlinkClick r:id="rId29" tooltip="Technical University of Sofia"/>
              </a:rPr>
              <a:t>“</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29" tooltip="Technical University of Sofia"/>
              </a:rPr>
              <a:t>Technical University of Sofia</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30" tooltip="Technical University of Sofia - Branch Plovdiv (page does not exist)"/>
              </a:rPr>
              <a:t>Technical University of Sofia - Branch Plovdiv</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31" tooltip="Technical University of Varna"/>
              </a:rPr>
              <a:t>Technical University of Varna</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32" tooltip="Technical University of Gabrovo"/>
              </a:rPr>
              <a:t>Technical University of Gabrovo</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33" tooltip="Ruse University"/>
              </a:rPr>
              <a:t>Ruse University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34" tooltip="University of Architecture, Civil Engineering and Geodesy"/>
              </a:rPr>
              <a:t>University of Architecture, Civil Engineering and Geodesy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35" tooltip="University of Mining and Geology (page does not exist)"/>
              </a:rPr>
              <a:t>University of Mining and Geology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36" tooltip="University of Chemical Technology and Metallurgy (page does not exist)"/>
              </a:rPr>
              <a:t>University of Chemical Technology and Metallurgy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37" tooltip="University &quot;Prof. Asen Zlatarov&quot; - Burgas (page does not exist)"/>
              </a:rPr>
              <a:t>University "Prof. Asen Zlatarov" - Burgas</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38" tooltip="University of Forestry, Sofia"/>
              </a:rPr>
              <a:t>University of Forestry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39" tooltip="Agricultural University – Plovdiv (page does not exist)"/>
              </a:rPr>
              <a:t>Agricultural University – Plovdiv</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40" tooltip="University of Food Technology (page does not exist)"/>
              </a:rPr>
              <a:t>University of Food Technology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41" tooltip="University of National and World Economy"/>
              </a:rPr>
              <a:t>University of National and World Economy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42" tooltip="University of Economics Varna"/>
              </a:rPr>
              <a:t>University of Economics Varna</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43" tooltip="Bulgarian Virtual University"/>
              </a:rPr>
              <a:t>Bulgarian Virtual University</a:t>
            </a:r>
            <a:endParaRPr lang="bg-BG" sz="1400" dirty="0">
              <a:latin typeface="+mn-lt"/>
            </a:endParaRPr>
          </a:p>
          <a:p>
            <a:pPr marL="342900" indent="-342900" fontAlgn="auto">
              <a:spcBef>
                <a:spcPts val="0"/>
              </a:spcBef>
              <a:spcAft>
                <a:spcPts val="0"/>
              </a:spcAft>
              <a:buFont typeface="+mj-lt"/>
              <a:buAutoNum type="arabicPeriod"/>
              <a:defRPr/>
            </a:pPr>
            <a:r>
              <a:rPr lang="bg-BG" sz="1400" u="sng" dirty="0">
                <a:latin typeface="+mn-lt"/>
                <a:hlinkClick r:id="rId44"/>
              </a:rPr>
              <a:t>D. A. Tsenov Academy of Economics - Svishtov</a:t>
            </a:r>
            <a:endParaRPr lang="bg-BG" sz="1400" dirty="0">
              <a:latin typeface="+mn-lt"/>
            </a:endParaRPr>
          </a:p>
          <a:p>
            <a:pPr fontAlgn="auto">
              <a:spcBef>
                <a:spcPts val="0"/>
              </a:spcBef>
              <a:spcAft>
                <a:spcPts val="0"/>
              </a:spcAft>
              <a:defRPr/>
            </a:pPr>
            <a:endParaRPr lang="bg-BG"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User\Downloads\MP90043903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4578" name="Picture 2" descr="C:\Users\User\Pictures\Veliko_Tarnovo_University.jpg"/>
          <p:cNvPicPr>
            <a:picLocks noChangeAspect="1" noChangeArrowheads="1"/>
          </p:cNvPicPr>
          <p:nvPr/>
        </p:nvPicPr>
        <p:blipFill>
          <a:blip r:embed="rId3"/>
          <a:srcRect/>
          <a:stretch>
            <a:fillRect/>
          </a:stretch>
        </p:blipFill>
        <p:spPr bwMode="auto">
          <a:xfrm>
            <a:off x="6948488" y="1773238"/>
            <a:ext cx="1871662" cy="1871662"/>
          </a:xfrm>
          <a:prstGeom prst="rect">
            <a:avLst/>
          </a:prstGeom>
          <a:noFill/>
          <a:ln w="9525">
            <a:noFill/>
            <a:miter lim="800000"/>
            <a:headEnd/>
            <a:tailEnd/>
          </a:ln>
        </p:spPr>
      </p:pic>
      <p:pic>
        <p:nvPicPr>
          <p:cNvPr id="24579" name="Picture 3" descr="C:\Users\User\Pictures\km.jpg"/>
          <p:cNvPicPr>
            <a:picLocks noChangeAspect="1" noChangeArrowheads="1"/>
          </p:cNvPicPr>
          <p:nvPr/>
        </p:nvPicPr>
        <p:blipFill>
          <a:blip r:embed="rId4"/>
          <a:srcRect/>
          <a:stretch>
            <a:fillRect/>
          </a:stretch>
        </p:blipFill>
        <p:spPr bwMode="auto">
          <a:xfrm>
            <a:off x="6538913" y="0"/>
            <a:ext cx="2605087" cy="1800225"/>
          </a:xfrm>
          <a:prstGeom prst="rect">
            <a:avLst/>
          </a:prstGeom>
          <a:noFill/>
          <a:ln w="9525">
            <a:noFill/>
            <a:miter lim="800000"/>
            <a:headEnd/>
            <a:tailEnd/>
          </a:ln>
        </p:spPr>
      </p:pic>
      <p:sp>
        <p:nvSpPr>
          <p:cNvPr id="24580" name="TextBox 4"/>
          <p:cNvSpPr txBox="1">
            <a:spLocks noChangeArrowheads="1"/>
          </p:cNvSpPr>
          <p:nvPr/>
        </p:nvSpPr>
        <p:spPr bwMode="auto">
          <a:xfrm>
            <a:off x="250825" y="692150"/>
            <a:ext cx="5834063" cy="5170488"/>
          </a:xfrm>
          <a:prstGeom prst="rect">
            <a:avLst/>
          </a:prstGeom>
          <a:noFill/>
          <a:ln w="9525">
            <a:noFill/>
            <a:miter lim="800000"/>
            <a:headEnd/>
            <a:tailEnd/>
          </a:ln>
        </p:spPr>
        <p:txBody>
          <a:bodyPr>
            <a:spAutoFit/>
          </a:bodyPr>
          <a:lstStyle/>
          <a:p>
            <a:r>
              <a:rPr lang="en-GB" sz="1200">
                <a:latin typeface="Calibri" pitchFamily="34" charset="0"/>
              </a:rPr>
              <a:t>The university was founded in 1963, as </a:t>
            </a:r>
            <a:r>
              <a:rPr lang="en-GB" sz="1200" i="1">
                <a:latin typeface="Calibri" pitchFamily="34" charset="0"/>
              </a:rPr>
              <a:t>Brothers Cyril and Methodius</a:t>
            </a:r>
            <a:r>
              <a:rPr lang="en-GB" sz="1200">
                <a:latin typeface="Calibri" pitchFamily="34" charset="0"/>
              </a:rPr>
              <a:t> Higher Institute of Education and on 14 October 1971 it was established as Bulgaria’s second university under its current name </a:t>
            </a:r>
            <a:r>
              <a:rPr lang="en-GB" sz="1200" i="1">
                <a:latin typeface="Calibri" pitchFamily="34" charset="0"/>
              </a:rPr>
              <a:t>St Cyril and St Methodius</a:t>
            </a:r>
            <a:r>
              <a:rPr lang="en-GB" sz="1200">
                <a:latin typeface="Calibri" pitchFamily="34" charset="0"/>
              </a:rPr>
              <a:t> University of Veliko Turnovo. The year was deliberately chosen: 600 years earlier, in the fall of 1371, Euthymius, the renowned theologian and writer and later Bulgarian Patriarch, returned from Mount Athos to establish the medieval Turnovo Literary School in the Holy Trinity Monastery near Turnovgrad, an institution whose reputation as a prestigious medieval seat of learning spread the rich repository of Bulgarian literary traditions far beyond the borders of the Second Bulgarian Empire. The Turnovo Literary School had a powerful influence on the development of the literature and literary language in Russia, Serbia, and Romania and also greatly influenced the philosophy and practice of the religious institutions in those countries. For these reasons, despite its relatively short history as a university, Veliko Turnovo University is the rightful heir to centuries-old traditions dating back to the mission of Constantine-Cyril and Methodius among the Slavs. </a:t>
            </a:r>
            <a:endParaRPr lang="bg-BG" sz="1200">
              <a:latin typeface="Calibri" pitchFamily="34" charset="0"/>
            </a:endParaRPr>
          </a:p>
          <a:p>
            <a:r>
              <a:rPr lang="en-GB" sz="1200">
                <a:latin typeface="Calibri" pitchFamily="34" charset="0"/>
              </a:rPr>
              <a:t>The university Academic Council strives to respond successfully to the European requirements for accessible higher education and to ensure conditions for lifelong learning. Our aim is to facilitate and promote mobility of students from different countries and universities through the credit accumulation and transfer system and through the implementation of different opportunities for study, training and research. Very much like the most prestigious universities in Europe and the United States, the University of Veliko Turnovo is located in a peaceful and romantic town that pulsates with the university rhythm.</a:t>
            </a:r>
            <a:endParaRPr lang="bg-BG" sz="1200">
              <a:latin typeface="Calibri" pitchFamily="34" charset="0"/>
            </a:endParaRPr>
          </a:p>
          <a:p>
            <a:r>
              <a:rPr lang="en-GB" sz="1200">
                <a:latin typeface="Calibri" pitchFamily="34" charset="0"/>
              </a:rPr>
              <a:t>Today </a:t>
            </a:r>
            <a:r>
              <a:rPr lang="en-GB" sz="1200" i="1">
                <a:latin typeface="Calibri" pitchFamily="34" charset="0"/>
              </a:rPr>
              <a:t>St Cyril and St Methodius</a:t>
            </a:r>
            <a:r>
              <a:rPr lang="en-GB" sz="1200">
                <a:latin typeface="Calibri" pitchFamily="34" charset="0"/>
              </a:rPr>
              <a:t> University of Veliko Turnovo, the largest Bulgarian university outside of Sofia, is a highly-respected centre for fine arts and the humanities, enjoying both a national and international reputation and maintaining a wide range of international contacts around the world.</a:t>
            </a:r>
            <a:endParaRPr lang="bg-BG" sz="1200">
              <a:latin typeface="Calibri" pitchFamily="34" charset="0"/>
            </a:endParaRPr>
          </a:p>
          <a:p>
            <a:endParaRPr lang="bg-BG">
              <a:latin typeface="Calibri" pitchFamily="34" charset="0"/>
            </a:endParaRPr>
          </a:p>
        </p:txBody>
      </p:sp>
      <p:sp>
        <p:nvSpPr>
          <p:cNvPr id="24581" name="TextBox 5"/>
          <p:cNvSpPr txBox="1">
            <a:spLocks noChangeArrowheads="1"/>
          </p:cNvSpPr>
          <p:nvPr/>
        </p:nvSpPr>
        <p:spPr bwMode="auto">
          <a:xfrm>
            <a:off x="179388" y="260350"/>
            <a:ext cx="6357937" cy="369888"/>
          </a:xfrm>
          <a:prstGeom prst="rect">
            <a:avLst/>
          </a:prstGeom>
          <a:noFill/>
          <a:ln w="9525">
            <a:noFill/>
            <a:miter lim="800000"/>
            <a:headEnd/>
            <a:tailEnd/>
          </a:ln>
        </p:spPr>
        <p:txBody>
          <a:bodyPr wrap="none">
            <a:spAutoFit/>
          </a:bodyPr>
          <a:lstStyle/>
          <a:p>
            <a:r>
              <a:rPr lang="en-US" b="1" i="1">
                <a:latin typeface="Calibri" pitchFamily="34" charset="0"/>
              </a:rPr>
              <a:t>ST. CYRIL AND ST. METHODIUS</a:t>
            </a:r>
            <a:r>
              <a:rPr lang="en-US" b="1">
                <a:latin typeface="Calibri" pitchFamily="34" charset="0"/>
              </a:rPr>
              <a:t> UNIVERSITY OF VELIKO TURNOVO</a:t>
            </a:r>
            <a:endParaRPr lang="bg-BG">
              <a:latin typeface="Calibri" pitchFamily="34" charset="0"/>
            </a:endParaRPr>
          </a:p>
        </p:txBody>
      </p:sp>
      <p:pic>
        <p:nvPicPr>
          <p:cNvPr id="24582" name="Picture 7" descr="C:\Users\User\Pictures\E2.jpg"/>
          <p:cNvPicPr>
            <a:picLocks noChangeAspect="1" noChangeArrowheads="1"/>
          </p:cNvPicPr>
          <p:nvPr/>
        </p:nvPicPr>
        <p:blipFill>
          <a:blip r:embed="rId5"/>
          <a:srcRect/>
          <a:stretch>
            <a:fillRect/>
          </a:stretch>
        </p:blipFill>
        <p:spPr bwMode="auto">
          <a:xfrm>
            <a:off x="6875463" y="4365625"/>
            <a:ext cx="1985962" cy="1584325"/>
          </a:xfrm>
          <a:prstGeom prst="rect">
            <a:avLst/>
          </a:prstGeom>
          <a:noFill/>
          <a:ln w="9525">
            <a:noFill/>
            <a:miter lim="800000"/>
            <a:headEnd/>
            <a:tailEnd/>
          </a:ln>
        </p:spPr>
      </p:pic>
      <p:sp>
        <p:nvSpPr>
          <p:cNvPr id="24583" name="TextBox 8"/>
          <p:cNvSpPr txBox="1">
            <a:spLocks noChangeArrowheads="1"/>
          </p:cNvSpPr>
          <p:nvPr/>
        </p:nvSpPr>
        <p:spPr bwMode="auto">
          <a:xfrm>
            <a:off x="6804025" y="3860800"/>
            <a:ext cx="2073275" cy="461963"/>
          </a:xfrm>
          <a:prstGeom prst="rect">
            <a:avLst/>
          </a:prstGeom>
          <a:noFill/>
          <a:ln w="9525">
            <a:noFill/>
            <a:miter lim="800000"/>
            <a:headEnd/>
            <a:tailEnd/>
          </a:ln>
        </p:spPr>
        <p:txBody>
          <a:bodyPr wrap="none">
            <a:spAutoFit/>
          </a:bodyPr>
          <a:lstStyle/>
          <a:p>
            <a:r>
              <a:rPr lang="en-US" sz="1200">
                <a:latin typeface="Calibri" pitchFamily="34" charset="0"/>
              </a:rPr>
              <a:t>Solemn opening ceremony of </a:t>
            </a:r>
          </a:p>
          <a:p>
            <a:r>
              <a:rPr lang="en-US" sz="1200">
                <a:latin typeface="Calibri" pitchFamily="34" charset="0"/>
              </a:rPr>
              <a:t>the academic 2012/2013 year.</a:t>
            </a:r>
            <a:endParaRPr lang="bg-BG" sz="120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pic>
        <p:nvPicPr>
          <p:cNvPr id="25602" name="Picture 3" descr="C:\Users\User\Documents\What's up m-r NOBEL\Photos Partners schools, cities\Bulgaria\Slantse photos\60650_103784523017535_2747157_n.jpg"/>
          <p:cNvPicPr>
            <a:picLocks noChangeAspect="1" noChangeArrowheads="1"/>
          </p:cNvPicPr>
          <p:nvPr/>
        </p:nvPicPr>
        <p:blipFill>
          <a:blip r:embed="rId2"/>
          <a:srcRect/>
          <a:stretch>
            <a:fillRect/>
          </a:stretch>
        </p:blipFill>
        <p:spPr bwMode="auto">
          <a:xfrm>
            <a:off x="2555875" y="115888"/>
            <a:ext cx="4248150" cy="2305050"/>
          </a:xfrm>
          <a:prstGeom prst="rect">
            <a:avLst/>
          </a:prstGeom>
          <a:noFill/>
          <a:ln w="38100">
            <a:solidFill>
              <a:srgbClr val="FFFF00"/>
            </a:solidFill>
            <a:miter lim="800000"/>
            <a:headEnd/>
            <a:tailEnd/>
          </a:ln>
        </p:spPr>
      </p:pic>
      <p:pic>
        <p:nvPicPr>
          <p:cNvPr id="25603" name="Picture 4" descr="SUN-DETSKA_GRADINA(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92950" y="188913"/>
            <a:ext cx="1746250" cy="2425700"/>
          </a:xfrm>
          <a:prstGeom prst="rect">
            <a:avLst/>
          </a:prstGeom>
          <a:noFill/>
          <a:ln w="9525">
            <a:noFill/>
            <a:miter lim="800000"/>
            <a:headEnd/>
            <a:tailEnd/>
          </a:ln>
        </p:spPr>
      </p:pic>
      <p:pic>
        <p:nvPicPr>
          <p:cNvPr id="25604" name="Picture 5" descr="C:\Users\User\Documents\What's up m-r NOBEL\Photos Partners schools, cities\Bulgaria\Slantse photos\60353_103727429689911_2704202_nfg.jpg"/>
          <p:cNvPicPr>
            <a:picLocks noChangeAspect="1" noChangeArrowheads="1"/>
          </p:cNvPicPr>
          <p:nvPr/>
        </p:nvPicPr>
        <p:blipFill>
          <a:blip r:embed="rId4"/>
          <a:srcRect/>
          <a:stretch>
            <a:fillRect/>
          </a:stretch>
        </p:blipFill>
        <p:spPr bwMode="auto">
          <a:xfrm>
            <a:off x="250825" y="188913"/>
            <a:ext cx="1800225" cy="2016125"/>
          </a:xfrm>
          <a:prstGeom prst="rect">
            <a:avLst/>
          </a:prstGeom>
          <a:noFill/>
          <a:ln w="28575">
            <a:solidFill>
              <a:srgbClr val="FFFF00"/>
            </a:solidFill>
            <a:miter lim="800000"/>
            <a:headEnd/>
            <a:tailEnd/>
          </a:ln>
        </p:spPr>
      </p:pic>
      <p:pic>
        <p:nvPicPr>
          <p:cNvPr id="25605" name="Picture 2" descr="D:\CARDS\Logos\dividers_250.gif"/>
          <p:cNvPicPr>
            <a:picLocks noChangeAspect="1" noChangeArrowheads="1" noCrop="1"/>
          </p:cNvPicPr>
          <p:nvPr/>
        </p:nvPicPr>
        <p:blipFill>
          <a:blip r:embed="rId5"/>
          <a:srcRect/>
          <a:stretch>
            <a:fillRect/>
          </a:stretch>
        </p:blipFill>
        <p:spPr bwMode="auto">
          <a:xfrm>
            <a:off x="3059113" y="4437063"/>
            <a:ext cx="3168650" cy="406400"/>
          </a:xfrm>
          <a:prstGeom prst="rect">
            <a:avLst/>
          </a:prstGeom>
          <a:noFill/>
          <a:ln w="9525">
            <a:noFill/>
            <a:miter lim="800000"/>
            <a:headEnd/>
            <a:tailEnd/>
          </a:ln>
        </p:spPr>
      </p:pic>
      <p:sp>
        <p:nvSpPr>
          <p:cNvPr id="25606" name="TextBox 8"/>
          <p:cNvSpPr txBox="1">
            <a:spLocks noChangeArrowheads="1"/>
          </p:cNvSpPr>
          <p:nvPr/>
        </p:nvSpPr>
        <p:spPr bwMode="auto">
          <a:xfrm>
            <a:off x="179388" y="2276475"/>
            <a:ext cx="3240087" cy="4473575"/>
          </a:xfrm>
          <a:prstGeom prst="rect">
            <a:avLst/>
          </a:prstGeom>
          <a:noFill/>
          <a:ln w="9525">
            <a:noFill/>
            <a:miter lim="800000"/>
            <a:headEnd/>
            <a:tailEnd/>
          </a:ln>
        </p:spPr>
        <p:txBody>
          <a:bodyPr>
            <a:spAutoFit/>
          </a:bodyPr>
          <a:lstStyle/>
          <a:p>
            <a:endParaRPr lang="en-US" sz="1200">
              <a:latin typeface="Calibri" pitchFamily="34" charset="0"/>
            </a:endParaRPr>
          </a:p>
          <a:p>
            <a:r>
              <a:rPr lang="en-US" sz="1200">
                <a:latin typeface="Calibri" pitchFamily="34" charset="0"/>
              </a:rPr>
              <a:t>Kindergarten "Slance" is a municipal kindergarten, located near the administrative center of the city.</a:t>
            </a:r>
          </a:p>
          <a:p>
            <a:r>
              <a:rPr lang="en-US" sz="1200">
                <a:latin typeface="Calibri" pitchFamily="34" charset="0"/>
              </a:rPr>
              <a:t>It is a full-day and one-day organization provides day for children. </a:t>
            </a:r>
          </a:p>
          <a:p>
            <a:r>
              <a:rPr lang="en-US" sz="1200">
                <a:latin typeface="Calibri" pitchFamily="34" charset="0"/>
              </a:rPr>
              <a:t>Here is the preparation of children for learning, registered office, one year before entering the first grade in the preparatory group formed. The staff work under equal conditions of education, education of children, regardless of their ethnicity, gender, religion, social origin and status. Training and education are secular.</a:t>
            </a:r>
          </a:p>
          <a:p>
            <a:r>
              <a:rPr lang="en-US" sz="1200">
                <a:latin typeface="Calibri" pitchFamily="34" charset="0"/>
              </a:rPr>
              <a:t>Personnel Kindergarten "Slance" is provided</a:t>
            </a:r>
          </a:p>
          <a:p>
            <a:r>
              <a:rPr lang="en-US" sz="1200">
                <a:latin typeface="Calibri" pitchFamily="34" charset="0"/>
              </a:rPr>
              <a:t> by highly educated and qualified teachers.</a:t>
            </a:r>
          </a:p>
          <a:p>
            <a:r>
              <a:rPr lang="en-US" sz="1200">
                <a:latin typeface="Calibri" pitchFamily="34" charset="0"/>
              </a:rPr>
              <a:t> In the educational work with children from 3 to 7 years, educators comply with European</a:t>
            </a:r>
          </a:p>
          <a:p>
            <a:r>
              <a:rPr lang="en-US" sz="1200">
                <a:latin typeface="Calibri" pitchFamily="34" charset="0"/>
              </a:rPr>
              <a:t> and global trends </a:t>
            </a:r>
          </a:p>
          <a:p>
            <a:r>
              <a:rPr lang="en-US" sz="1200">
                <a:latin typeface="Calibri" pitchFamily="34" charset="0"/>
              </a:rPr>
              <a:t>in preparing children for school, </a:t>
            </a:r>
          </a:p>
          <a:p>
            <a:r>
              <a:rPr lang="en-US" sz="1200">
                <a:latin typeface="Calibri" pitchFamily="34" charset="0"/>
              </a:rPr>
              <a:t>respond adequately to the new challenges</a:t>
            </a:r>
          </a:p>
          <a:p>
            <a:r>
              <a:rPr lang="en-US" sz="1200">
                <a:latin typeface="Calibri" pitchFamily="34" charset="0"/>
              </a:rPr>
              <a:t> in the field of education in the 21st century. </a:t>
            </a:r>
          </a:p>
          <a:p>
            <a:r>
              <a:rPr lang="en-US" sz="1200">
                <a:latin typeface="Calibri" pitchFamily="34" charset="0"/>
              </a:rPr>
              <a:t>The aim is to achieve the best intellectual, social, </a:t>
            </a:r>
          </a:p>
          <a:p>
            <a:r>
              <a:rPr lang="en-US" sz="1200">
                <a:latin typeface="Calibri" pitchFamily="34" charset="0"/>
              </a:rPr>
              <a:t>emotional, motivational and psychological development of the child before starting school.</a:t>
            </a:r>
          </a:p>
        </p:txBody>
      </p:sp>
      <p:sp>
        <p:nvSpPr>
          <p:cNvPr id="25607" name="TextBox 9"/>
          <p:cNvSpPr txBox="1">
            <a:spLocks noChangeArrowheads="1"/>
          </p:cNvSpPr>
          <p:nvPr/>
        </p:nvSpPr>
        <p:spPr bwMode="auto">
          <a:xfrm>
            <a:off x="6300788" y="2565400"/>
            <a:ext cx="2813050" cy="4339650"/>
          </a:xfrm>
          <a:prstGeom prst="rect">
            <a:avLst/>
          </a:prstGeom>
          <a:noFill/>
          <a:ln w="9525">
            <a:noFill/>
            <a:miter lim="800000"/>
            <a:headEnd/>
            <a:tailEnd/>
          </a:ln>
        </p:spPr>
        <p:txBody>
          <a:bodyPr>
            <a:spAutoFit/>
          </a:bodyPr>
          <a:lstStyle/>
          <a:p>
            <a:r>
              <a:rPr lang="en-US" sz="1200" dirty="0">
                <a:latin typeface="Calibri" pitchFamily="34" charset="0"/>
              </a:rPr>
              <a:t>In the academic year 201</a:t>
            </a:r>
            <a:r>
              <a:rPr lang="bg-BG" sz="1200" dirty="0">
                <a:latin typeface="Calibri" pitchFamily="34" charset="0"/>
              </a:rPr>
              <a:t>9</a:t>
            </a:r>
            <a:r>
              <a:rPr lang="en-US" sz="1200" dirty="0">
                <a:latin typeface="Calibri" pitchFamily="34" charset="0"/>
              </a:rPr>
              <a:t>-20</a:t>
            </a:r>
            <a:r>
              <a:rPr lang="bg-BG" sz="1200" dirty="0">
                <a:latin typeface="Calibri" pitchFamily="34" charset="0"/>
              </a:rPr>
              <a:t>20</a:t>
            </a:r>
            <a:endParaRPr lang="en-US" sz="1200" dirty="0">
              <a:latin typeface="Calibri" pitchFamily="34" charset="0"/>
            </a:endParaRPr>
          </a:p>
          <a:p>
            <a:r>
              <a:rPr lang="en-US" sz="1200" dirty="0">
                <a:latin typeface="Calibri" pitchFamily="34" charset="0"/>
              </a:rPr>
              <a:t> in Kindergarten "</a:t>
            </a:r>
            <a:r>
              <a:rPr lang="en-US" sz="1200" dirty="0" err="1">
                <a:latin typeface="Calibri" pitchFamily="34" charset="0"/>
              </a:rPr>
              <a:t>Slance</a:t>
            </a:r>
            <a:r>
              <a:rPr lang="en-US" sz="1200" dirty="0">
                <a:latin typeface="Calibri" pitchFamily="34" charset="0"/>
              </a:rPr>
              <a:t>" live and educates </a:t>
            </a:r>
          </a:p>
          <a:p>
            <a:r>
              <a:rPr lang="en-US" sz="1200" dirty="0">
                <a:latin typeface="Calibri" pitchFamily="34" charset="0"/>
              </a:rPr>
              <a:t>1</a:t>
            </a:r>
            <a:r>
              <a:rPr lang="bg-BG" sz="1200" dirty="0">
                <a:latin typeface="Calibri" pitchFamily="34" charset="0"/>
              </a:rPr>
              <a:t>65</a:t>
            </a:r>
            <a:r>
              <a:rPr lang="en-US" sz="1200" dirty="0">
                <a:latin typeface="Calibri" pitchFamily="34" charset="0"/>
              </a:rPr>
              <a:t> children,</a:t>
            </a:r>
          </a:p>
          <a:p>
            <a:r>
              <a:rPr lang="en-US" sz="1200" dirty="0">
                <a:latin typeface="Calibri" pitchFamily="34" charset="0"/>
              </a:rPr>
              <a:t>divided into 5 groups.</a:t>
            </a:r>
          </a:p>
          <a:p>
            <a:r>
              <a:rPr lang="en-US" sz="1200" dirty="0">
                <a:latin typeface="Calibri" pitchFamily="34" charset="0"/>
              </a:rPr>
              <a:t>Staff - 22, including 21 women and 1 man,</a:t>
            </a:r>
          </a:p>
          <a:p>
            <a:r>
              <a:rPr lang="en-US" sz="1200" dirty="0">
                <a:latin typeface="Calibri" pitchFamily="34" charset="0"/>
              </a:rPr>
              <a:t> of which 12 are teaching staff </a:t>
            </a:r>
          </a:p>
          <a:p>
            <a:r>
              <a:rPr lang="en-US" sz="1200" dirty="0">
                <a:latin typeface="Calibri" pitchFamily="34" charset="0"/>
              </a:rPr>
              <a:t>and 10 – not teaching.</a:t>
            </a:r>
          </a:p>
          <a:p>
            <a:r>
              <a:rPr lang="en-US" sz="1200" dirty="0">
                <a:latin typeface="Calibri" pitchFamily="34" charset="0"/>
              </a:rPr>
              <a:t>From teaching staff</a:t>
            </a:r>
          </a:p>
          <a:p>
            <a:r>
              <a:rPr lang="en-US" sz="1200" dirty="0">
                <a:latin typeface="Calibri" pitchFamily="34" charset="0"/>
              </a:rPr>
              <a:t> 11 are university graduates,</a:t>
            </a:r>
          </a:p>
          <a:p>
            <a:r>
              <a:rPr lang="en-US" sz="1200" dirty="0">
                <a:latin typeface="Calibri" pitchFamily="34" charset="0"/>
              </a:rPr>
              <a:t> including Director and Music teacher,</a:t>
            </a:r>
          </a:p>
          <a:p>
            <a:r>
              <a:rPr lang="en-US" sz="1200" dirty="0">
                <a:latin typeface="Calibri" pitchFamily="34" charset="0"/>
              </a:rPr>
              <a:t> 6 of them are professional II degree, </a:t>
            </a:r>
          </a:p>
          <a:p>
            <a:r>
              <a:rPr lang="en-US" sz="1200" dirty="0">
                <a:latin typeface="Calibri" pitchFamily="34" charset="0"/>
              </a:rPr>
              <a:t>and one teacher's college education. </a:t>
            </a:r>
          </a:p>
          <a:p>
            <a:r>
              <a:rPr lang="en-US" sz="1200" dirty="0">
                <a:latin typeface="Calibri" pitchFamily="34" charset="0"/>
              </a:rPr>
              <a:t>In introduced in 2009 under year system</a:t>
            </a:r>
          </a:p>
          <a:p>
            <a:r>
              <a:rPr lang="en-US" sz="1200" dirty="0">
                <a:latin typeface="Calibri" pitchFamily="34" charset="0"/>
              </a:rPr>
              <a:t> career development of teachers,</a:t>
            </a:r>
          </a:p>
          <a:p>
            <a:r>
              <a:rPr lang="en-US" sz="1200" dirty="0">
                <a:latin typeface="Calibri" pitchFamily="34" charset="0"/>
              </a:rPr>
              <a:t> 10 of them are "senior teachers" </a:t>
            </a:r>
          </a:p>
          <a:p>
            <a:r>
              <a:rPr lang="en-US" sz="1200" dirty="0">
                <a:latin typeface="Calibri" pitchFamily="34" charset="0"/>
              </a:rPr>
              <a:t>1 - is "junior teacher".</a:t>
            </a:r>
            <a:br>
              <a:rPr lang="en-US" sz="1200" dirty="0">
                <a:latin typeface="Calibri" pitchFamily="34" charset="0"/>
              </a:rPr>
            </a:br>
            <a:r>
              <a:rPr lang="en-US" sz="1200" dirty="0">
                <a:latin typeface="Calibri" pitchFamily="34" charset="0"/>
              </a:rPr>
              <a:t>Medical services are provided by nurse.</a:t>
            </a:r>
          </a:p>
          <a:p>
            <a:r>
              <a:rPr lang="en-US" sz="1200" dirty="0">
                <a:latin typeface="Calibri" pitchFamily="34" charset="0"/>
              </a:rPr>
              <a:t>Non-teaching staff is divided as follows:</a:t>
            </a:r>
          </a:p>
          <a:p>
            <a:r>
              <a:rPr lang="en-US" sz="1200" dirty="0">
                <a:latin typeface="Calibri" pitchFamily="34" charset="0"/>
              </a:rPr>
              <a:t> 1 ZATS, 5 - Assistant educators </a:t>
            </a:r>
          </a:p>
          <a:p>
            <a:r>
              <a:rPr lang="en-US" sz="1200" dirty="0">
                <a:latin typeface="Calibri" pitchFamily="34" charset="0"/>
              </a:rPr>
              <a:t>1 - cook 1 - assistant chef, ½ laundress</a:t>
            </a:r>
          </a:p>
          <a:p>
            <a:r>
              <a:rPr lang="en-US" sz="1200" dirty="0">
                <a:latin typeface="Calibri" pitchFamily="34" charset="0"/>
              </a:rPr>
              <a:t> ½ kitchen worker and 1-stoker.</a:t>
            </a:r>
          </a:p>
          <a:p>
            <a:endParaRPr lang="bg-BG" sz="1200" dirty="0">
              <a:latin typeface="Calibri" pitchFamily="34" charset="0"/>
            </a:endParaRPr>
          </a:p>
        </p:txBody>
      </p:sp>
      <p:sp>
        <p:nvSpPr>
          <p:cNvPr id="25608" name="TextBox 10"/>
          <p:cNvSpPr txBox="1">
            <a:spLocks noChangeArrowheads="1"/>
          </p:cNvSpPr>
          <p:nvPr/>
        </p:nvSpPr>
        <p:spPr bwMode="auto">
          <a:xfrm>
            <a:off x="3419475" y="4797425"/>
            <a:ext cx="2592388" cy="1908215"/>
          </a:xfrm>
          <a:prstGeom prst="rect">
            <a:avLst/>
          </a:prstGeom>
          <a:noFill/>
          <a:ln w="9525">
            <a:noFill/>
            <a:miter lim="800000"/>
            <a:headEnd/>
            <a:tailEnd/>
          </a:ln>
        </p:spPr>
        <p:txBody>
          <a:bodyPr>
            <a:spAutoFit/>
          </a:bodyPr>
          <a:lstStyle/>
          <a:p>
            <a:r>
              <a:rPr lang="en-US" dirty="0">
                <a:latin typeface="Calibri" pitchFamily="34" charset="0"/>
              </a:rPr>
              <a:t>Address:</a:t>
            </a:r>
          </a:p>
          <a:p>
            <a:r>
              <a:rPr lang="en-US" sz="1600" dirty="0">
                <a:latin typeface="Calibri" pitchFamily="34" charset="0"/>
              </a:rPr>
              <a:t>BULGARIA</a:t>
            </a:r>
          </a:p>
          <a:p>
            <a:r>
              <a:rPr lang="en-US" sz="1400" dirty="0">
                <a:latin typeface="Calibri" pitchFamily="34" charset="0"/>
              </a:rPr>
              <a:t>City: 5000 </a:t>
            </a:r>
            <a:r>
              <a:rPr lang="en-US" sz="1400" dirty="0" err="1">
                <a:latin typeface="Calibri" pitchFamily="34" charset="0"/>
              </a:rPr>
              <a:t>Veliko</a:t>
            </a:r>
            <a:r>
              <a:rPr lang="en-US" sz="1400" dirty="0">
                <a:latin typeface="Calibri" pitchFamily="34" charset="0"/>
              </a:rPr>
              <a:t> </a:t>
            </a:r>
            <a:r>
              <a:rPr lang="en-US" sz="1400" dirty="0" err="1">
                <a:latin typeface="Calibri" pitchFamily="34" charset="0"/>
              </a:rPr>
              <a:t>Turnovo</a:t>
            </a:r>
            <a:endParaRPr lang="en-US" sz="1400" dirty="0">
              <a:latin typeface="Calibri" pitchFamily="34" charset="0"/>
            </a:endParaRPr>
          </a:p>
          <a:p>
            <a:r>
              <a:rPr lang="en-US" sz="1400" dirty="0">
                <a:latin typeface="Calibri" pitchFamily="34" charset="0"/>
              </a:rPr>
              <a:t>Str.: 47 ”</a:t>
            </a:r>
            <a:r>
              <a:rPr lang="en-US" sz="1400" dirty="0" err="1">
                <a:latin typeface="Calibri" pitchFamily="34" charset="0"/>
              </a:rPr>
              <a:t>Liuben</a:t>
            </a:r>
            <a:r>
              <a:rPr lang="en-US" sz="1400" dirty="0">
                <a:latin typeface="Calibri" pitchFamily="34" charset="0"/>
              </a:rPr>
              <a:t> </a:t>
            </a:r>
            <a:r>
              <a:rPr lang="en-US" sz="1400" dirty="0" err="1">
                <a:latin typeface="Calibri" pitchFamily="34" charset="0"/>
              </a:rPr>
              <a:t>Karavelov</a:t>
            </a:r>
            <a:r>
              <a:rPr lang="en-US" sz="1400" dirty="0">
                <a:latin typeface="Calibri" pitchFamily="34" charset="0"/>
              </a:rPr>
              <a:t> “</a:t>
            </a:r>
          </a:p>
          <a:p>
            <a:r>
              <a:rPr lang="en-US" sz="1400" dirty="0">
                <a:latin typeface="Calibri" pitchFamily="34" charset="0"/>
              </a:rPr>
              <a:t>Tel/fax.+35962</a:t>
            </a:r>
            <a:r>
              <a:rPr lang="bg-BG" sz="1400" dirty="0">
                <a:latin typeface="Calibri" pitchFamily="34" charset="0"/>
              </a:rPr>
              <a:t> 624107</a:t>
            </a:r>
          </a:p>
          <a:p>
            <a:r>
              <a:rPr lang="bg-BG" sz="1400" dirty="0">
                <a:latin typeface="Calibri" pitchFamily="34" charset="0"/>
              </a:rPr>
              <a:t>+359882299578</a:t>
            </a:r>
            <a:endParaRPr lang="en-US" sz="1400" dirty="0">
              <a:latin typeface="Calibri" pitchFamily="34" charset="0"/>
            </a:endParaRPr>
          </a:p>
          <a:p>
            <a:r>
              <a:rPr lang="en-US" sz="1400" dirty="0">
                <a:latin typeface="Calibri" pitchFamily="34" charset="0"/>
              </a:rPr>
              <a:t>Director: </a:t>
            </a:r>
            <a:r>
              <a:rPr lang="en-US" sz="1400" dirty="0" err="1">
                <a:latin typeface="Calibri" pitchFamily="34" charset="0"/>
              </a:rPr>
              <a:t>Albena</a:t>
            </a:r>
            <a:r>
              <a:rPr lang="en-US" sz="1400" dirty="0">
                <a:latin typeface="Calibri" pitchFamily="34" charset="0"/>
              </a:rPr>
              <a:t> </a:t>
            </a:r>
            <a:r>
              <a:rPr lang="en-US" sz="1400" dirty="0" err="1">
                <a:latin typeface="Calibri" pitchFamily="34" charset="0"/>
              </a:rPr>
              <a:t>Gencheva</a:t>
            </a:r>
            <a:endParaRPr lang="en-US" sz="1400" dirty="0">
              <a:latin typeface="Calibri" pitchFamily="34" charset="0"/>
            </a:endParaRPr>
          </a:p>
          <a:p>
            <a:r>
              <a:rPr lang="en-US" sz="1400" dirty="0">
                <a:latin typeface="Calibri" pitchFamily="34" charset="0"/>
              </a:rPr>
              <a:t>E-mail: </a:t>
            </a:r>
            <a:r>
              <a:rPr lang="en-US" sz="1400" dirty="0">
                <a:latin typeface="Calibri" pitchFamily="34" charset="0"/>
                <a:hlinkClick r:id="rId6"/>
              </a:rPr>
              <a:t>albena_g@abv.bg</a:t>
            </a:r>
            <a:endParaRPr lang="en-US" sz="1400" dirty="0">
              <a:latin typeface="Calibri" pitchFamily="34" charset="0"/>
            </a:endParaRPr>
          </a:p>
        </p:txBody>
      </p:sp>
      <p:pic>
        <p:nvPicPr>
          <p:cNvPr id="25609" name="Picture 7" descr="1260891_626317537399039_647186693_n"/>
          <p:cNvPicPr>
            <a:picLocks noChangeAspect="1" noChangeArrowheads="1"/>
          </p:cNvPicPr>
          <p:nvPr/>
        </p:nvPicPr>
        <p:blipFill>
          <a:blip r:embed="rId7"/>
          <a:srcRect/>
          <a:stretch>
            <a:fillRect/>
          </a:stretch>
        </p:blipFill>
        <p:spPr bwMode="auto">
          <a:xfrm>
            <a:off x="2555875" y="115888"/>
            <a:ext cx="4248150" cy="2376487"/>
          </a:xfrm>
          <a:prstGeom prst="rect">
            <a:avLst/>
          </a:prstGeom>
          <a:noFill/>
          <a:ln w="9525">
            <a:noFill/>
            <a:miter lim="800000"/>
            <a:headEnd/>
            <a:tailEnd/>
          </a:ln>
        </p:spPr>
      </p:pic>
      <p:pic>
        <p:nvPicPr>
          <p:cNvPr id="25610" name="Picture 7" descr="1170884_626317994065660_1772353994_n"/>
          <p:cNvPicPr>
            <a:picLocks noChangeAspect="1" noChangeArrowheads="1"/>
          </p:cNvPicPr>
          <p:nvPr/>
        </p:nvPicPr>
        <p:blipFill>
          <a:blip r:embed="rId8"/>
          <a:srcRect/>
          <a:stretch>
            <a:fillRect/>
          </a:stretch>
        </p:blipFill>
        <p:spPr bwMode="auto">
          <a:xfrm>
            <a:off x="3132138" y="2636838"/>
            <a:ext cx="2736850" cy="18002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User\Downloads\MP90043903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6626" name="Picture 2" descr="C:\Users\User\Pictures\431774_10151208705389826_122830752_n.jpg"/>
          <p:cNvPicPr>
            <a:picLocks noChangeAspect="1" noChangeArrowheads="1"/>
          </p:cNvPicPr>
          <p:nvPr/>
        </p:nvPicPr>
        <p:blipFill>
          <a:blip r:embed="rId3"/>
          <a:srcRect/>
          <a:stretch>
            <a:fillRect/>
          </a:stretch>
        </p:blipFill>
        <p:spPr bwMode="auto">
          <a:xfrm>
            <a:off x="1187450" y="2492375"/>
            <a:ext cx="6291263" cy="3495675"/>
          </a:xfrm>
          <a:prstGeom prst="rect">
            <a:avLst/>
          </a:prstGeom>
          <a:noFill/>
          <a:ln w="9525">
            <a:noFill/>
            <a:miter lim="800000"/>
            <a:headEnd/>
            <a:tailEnd/>
          </a:ln>
        </p:spPr>
      </p:pic>
      <p:sp>
        <p:nvSpPr>
          <p:cNvPr id="26627" name="TextBox 3"/>
          <p:cNvSpPr txBox="1">
            <a:spLocks noChangeArrowheads="1"/>
          </p:cNvSpPr>
          <p:nvPr/>
        </p:nvSpPr>
        <p:spPr bwMode="auto">
          <a:xfrm>
            <a:off x="1835150" y="6092825"/>
            <a:ext cx="5197475" cy="369888"/>
          </a:xfrm>
          <a:prstGeom prst="rect">
            <a:avLst/>
          </a:prstGeom>
          <a:noFill/>
          <a:ln w="9525">
            <a:noFill/>
            <a:miter lim="800000"/>
            <a:headEnd/>
            <a:tailEnd/>
          </a:ln>
        </p:spPr>
        <p:txBody>
          <a:bodyPr wrap="none">
            <a:spAutoFit/>
          </a:bodyPr>
          <a:lstStyle/>
          <a:p>
            <a:r>
              <a:rPr lang="en-US">
                <a:latin typeface="Calibri" pitchFamily="34" charset="0"/>
              </a:rPr>
              <a:t>I write in Cyrillic I am proud to have its own alphabet!</a:t>
            </a:r>
            <a:endParaRPr lang="bg-BG">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Pictures\Picture1.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0" y="0"/>
            <a:ext cx="9144000" cy="6858000"/>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pic>
        <p:nvPicPr>
          <p:cNvPr id="27651" name="Picture 3"/>
          <p:cNvPicPr>
            <a:picLocks noChangeAspect="1" noChangeArrowheads="1"/>
          </p:cNvPicPr>
          <p:nvPr/>
        </p:nvPicPr>
        <p:blipFill>
          <a:blip r:embed="rId3"/>
          <a:srcRect/>
          <a:stretch>
            <a:fillRect/>
          </a:stretch>
        </p:blipFill>
        <p:spPr bwMode="auto">
          <a:xfrm>
            <a:off x="4419600" y="3276600"/>
            <a:ext cx="304800" cy="304800"/>
          </a:xfrm>
          <a:prstGeom prst="rect">
            <a:avLst/>
          </a:prstGeom>
          <a:noFill/>
          <a:ln w="9525">
            <a:noFill/>
            <a:miter lim="800000"/>
            <a:headEnd/>
            <a:tailEnd/>
          </a:ln>
          <a:effectLst/>
        </p:spPr>
      </p:pic>
      <p:sp>
        <p:nvSpPr>
          <p:cNvPr id="27652" name="Rectangle 4"/>
          <p:cNvSpPr>
            <a:spLocks noChangeArrowheads="1"/>
          </p:cNvSpPr>
          <p:nvPr/>
        </p:nvSpPr>
        <p:spPr bwMode="auto">
          <a:xfrm>
            <a:off x="395288" y="549275"/>
            <a:ext cx="5264150" cy="641350"/>
          </a:xfrm>
          <a:prstGeom prst="rect">
            <a:avLst/>
          </a:prstGeom>
          <a:noFill/>
          <a:ln w="9525">
            <a:noFill/>
            <a:miter lim="800000"/>
            <a:headEnd/>
            <a:tailEnd/>
          </a:ln>
          <a:effectLst/>
        </p:spPr>
        <p:txBody>
          <a:bodyPr wrap="none" anchor="ctr">
            <a:spAutoFit/>
          </a:bodyPr>
          <a:lstStyle/>
          <a:p>
            <a:pPr algn="ctr"/>
            <a:r>
              <a:rPr lang="bg-BG" b="1"/>
              <a:t>This project is financed with the support of the</a:t>
            </a:r>
            <a:endParaRPr lang="bg-BG"/>
          </a:p>
          <a:p>
            <a:pPr algn="ctr"/>
            <a:r>
              <a:rPr lang="bg-BG" b="1"/>
              <a:t> European commission.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User\Downloads\MP90043903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8" name="Text Box 2"/>
          <p:cNvSpPr txBox="1">
            <a:spLocks noChangeArrowheads="1"/>
          </p:cNvSpPr>
          <p:nvPr/>
        </p:nvSpPr>
        <p:spPr bwMode="auto">
          <a:xfrm>
            <a:off x="1357313" y="357188"/>
            <a:ext cx="7500937" cy="6143625"/>
          </a:xfrm>
          <a:prstGeom prst="rect">
            <a:avLst/>
          </a:prstGeom>
          <a:solidFill>
            <a:srgbClr val="FFFFFF"/>
          </a:solidFill>
          <a:ln w="9525">
            <a:solidFill>
              <a:srgbClr val="000000"/>
            </a:solidFill>
            <a:miter lim="800000"/>
            <a:headEnd/>
            <a:tailEnd/>
          </a:ln>
        </p:spPr>
        <p:txBody>
          <a:bodyPr/>
          <a:lstStyle/>
          <a:p>
            <a:pPr algn="ctr">
              <a:spcAft>
                <a:spcPts val="1000"/>
              </a:spcAft>
            </a:pPr>
            <a:r>
              <a:rPr lang="bg-BG" sz="1400" b="1">
                <a:latin typeface="Calibri" pitchFamily="34" charset="0"/>
                <a:cs typeface="Arial" charset="0"/>
              </a:rPr>
              <a:t>Structure</a:t>
            </a:r>
            <a:r>
              <a:rPr lang="bg-BG" sz="1400">
                <a:latin typeface="Calibri" pitchFamily="34" charset="0"/>
                <a:cs typeface="Arial" charset="0"/>
              </a:rPr>
              <a:t> </a:t>
            </a:r>
          </a:p>
          <a:p>
            <a:pPr algn="ctr">
              <a:spcAft>
                <a:spcPts val="1000"/>
              </a:spcAft>
            </a:pPr>
            <a:r>
              <a:rPr lang="bg-BG" sz="1400">
                <a:latin typeface="Calibri" pitchFamily="34" charset="0"/>
                <a:cs typeface="Arial" charset="0"/>
              </a:rPr>
              <a:t> Education in Bulgaria is compulsory until the age of 16. </a:t>
            </a:r>
          </a:p>
          <a:p>
            <a:pPr algn="ctr">
              <a:spcAft>
                <a:spcPts val="1000"/>
              </a:spcAft>
            </a:pPr>
            <a:r>
              <a:rPr lang="bg-BG" sz="1400">
                <a:latin typeface="Calibri" pitchFamily="34" charset="0"/>
                <a:cs typeface="Arial" charset="0"/>
              </a:rPr>
              <a:t>The school year consists of two terms, starts on September 15th and ends in May or June.</a:t>
            </a:r>
            <a:r>
              <a:rPr lang="en-US" sz="1400">
                <a:latin typeface="Calibri" pitchFamily="34" charset="0"/>
                <a:cs typeface="Arial" charset="0"/>
              </a:rPr>
              <a:t> </a:t>
            </a:r>
            <a:endParaRPr lang="bg-BG" sz="1400">
              <a:latin typeface="Times New Roman" pitchFamily="18" charset="0"/>
              <a:cs typeface="Arial" charset="0"/>
            </a:endParaRPr>
          </a:p>
          <a:p>
            <a:pPr algn="ctr">
              <a:spcAft>
                <a:spcPts val="1000"/>
              </a:spcAft>
            </a:pPr>
            <a:r>
              <a:rPr lang="bg-BG" sz="1400">
                <a:latin typeface="Calibri" pitchFamily="34" charset="0"/>
                <a:cs typeface="Arial" charset="0"/>
              </a:rPr>
              <a:t> The education system consists of the following levels: pre-primary education,</a:t>
            </a:r>
            <a:endParaRPr lang="en-US" sz="1400">
              <a:latin typeface="Times New Roman" pitchFamily="18" charset="0"/>
              <a:cs typeface="Arial" charset="0"/>
            </a:endParaRPr>
          </a:p>
          <a:p>
            <a:pPr algn="ctr">
              <a:spcAft>
                <a:spcPts val="1000"/>
              </a:spcAft>
            </a:pPr>
            <a:r>
              <a:rPr lang="bg-BG" sz="1400">
                <a:latin typeface="Calibri" pitchFamily="34" charset="0"/>
                <a:cs typeface="Arial" charset="0"/>
              </a:rPr>
              <a:t> primary education, secondary education and higher education.</a:t>
            </a:r>
            <a:r>
              <a:rPr lang="en-US" sz="1400">
                <a:latin typeface="Calibri" pitchFamily="34" charset="0"/>
                <a:cs typeface="Arial" charset="0"/>
              </a:rPr>
              <a:t> </a:t>
            </a:r>
            <a:endParaRPr lang="bg-BG" sz="1400">
              <a:latin typeface="Times New Roman" pitchFamily="18" charset="0"/>
              <a:cs typeface="Arial" charset="0"/>
            </a:endParaRPr>
          </a:p>
          <a:p>
            <a:pPr algn="ctr">
              <a:spcAft>
                <a:spcPts val="1000"/>
              </a:spcAft>
            </a:pPr>
            <a:r>
              <a:rPr lang="bg-BG" sz="1400">
                <a:latin typeface="Calibri" pitchFamily="34" charset="0"/>
                <a:cs typeface="Arial" charset="0"/>
              </a:rPr>
              <a:t> Pre-primary education (ISCED’97, Level 0) embraces the children between 3 to 6/7 years old.</a:t>
            </a:r>
            <a:r>
              <a:rPr lang="en-US" sz="1400">
                <a:latin typeface="Calibri" pitchFamily="34" charset="0"/>
                <a:cs typeface="Arial" charset="0"/>
              </a:rPr>
              <a:t> </a:t>
            </a:r>
            <a:endParaRPr lang="bg-BG" sz="1400">
              <a:latin typeface="Times New Roman" pitchFamily="18" charset="0"/>
              <a:cs typeface="Arial" charset="0"/>
            </a:endParaRPr>
          </a:p>
          <a:p>
            <a:pPr algn="ctr">
              <a:spcAft>
                <a:spcPts val="1000"/>
              </a:spcAft>
            </a:pPr>
            <a:r>
              <a:rPr lang="bg-BG" sz="1400">
                <a:latin typeface="Calibri" pitchFamily="34" charset="0"/>
                <a:cs typeface="Arial" charset="0"/>
              </a:rPr>
              <a:t> The attendance of kindergarten is optional.</a:t>
            </a:r>
            <a:r>
              <a:rPr lang="en-US" sz="1400">
                <a:latin typeface="Calibri" pitchFamily="34" charset="0"/>
                <a:cs typeface="Arial" charset="0"/>
              </a:rPr>
              <a:t> </a:t>
            </a:r>
            <a:endParaRPr lang="bg-BG" sz="1400">
              <a:latin typeface="Times New Roman" pitchFamily="18" charset="0"/>
              <a:cs typeface="Arial" charset="0"/>
            </a:endParaRPr>
          </a:p>
          <a:p>
            <a:pPr algn="ctr">
              <a:spcAft>
                <a:spcPts val="1000"/>
              </a:spcAft>
            </a:pPr>
            <a:r>
              <a:rPr lang="bg-BG" sz="1400">
                <a:latin typeface="Calibri" pitchFamily="34" charset="0"/>
                <a:cs typeface="Arial" charset="0"/>
              </a:rPr>
              <a:t> Elementary education (grades 1 to 8 ISCED’97 Level 1, 2 and 2А) </a:t>
            </a:r>
          </a:p>
          <a:p>
            <a:pPr algn="ctr">
              <a:spcAft>
                <a:spcPts val="1000"/>
              </a:spcAft>
            </a:pPr>
            <a:r>
              <a:rPr lang="bg-BG" sz="1400">
                <a:latin typeface="Calibri" pitchFamily="34" charset="0"/>
                <a:cs typeface="Arial" charset="0"/>
              </a:rPr>
              <a:t>comprises primary school (grades 1 through 4) </a:t>
            </a:r>
          </a:p>
          <a:p>
            <a:pPr algn="ctr">
              <a:spcAft>
                <a:spcPts val="1000"/>
              </a:spcAft>
            </a:pPr>
            <a:r>
              <a:rPr lang="bg-BG" sz="1400">
                <a:latin typeface="Calibri" pitchFamily="34" charset="0"/>
                <a:cs typeface="Arial" charset="0"/>
              </a:rPr>
              <a:t>and lower secondary school/second step of basic school (grades 5 - 8).</a:t>
            </a:r>
            <a:r>
              <a:rPr lang="en-US" sz="1400">
                <a:latin typeface="Calibri" pitchFamily="34" charset="0"/>
                <a:cs typeface="Arial" charset="0"/>
              </a:rPr>
              <a:t> </a:t>
            </a:r>
            <a:endParaRPr lang="bg-BG" sz="1400">
              <a:latin typeface="Times New Roman" pitchFamily="18" charset="0"/>
              <a:cs typeface="Arial" charset="0"/>
            </a:endParaRPr>
          </a:p>
          <a:p>
            <a:pPr algn="ctr">
              <a:spcAft>
                <a:spcPts val="1000"/>
              </a:spcAft>
            </a:pPr>
            <a:r>
              <a:rPr lang="bg-BG" sz="1400">
                <a:latin typeface="Calibri" pitchFamily="34" charset="0"/>
                <a:cs typeface="Arial" charset="0"/>
              </a:rPr>
              <a:t> Elementary education can be obtained at state schools, </a:t>
            </a:r>
          </a:p>
          <a:p>
            <a:pPr algn="ctr">
              <a:spcAft>
                <a:spcPts val="1000"/>
              </a:spcAft>
            </a:pPr>
            <a:r>
              <a:rPr lang="bg-BG" sz="1400">
                <a:latin typeface="Calibri" pitchFamily="34" charset="0"/>
                <a:cs typeface="Arial" charset="0"/>
              </a:rPr>
              <a:t>municipality schools or private schools. In addition,</a:t>
            </a:r>
            <a:r>
              <a:rPr lang="en-US" sz="1400">
                <a:latin typeface="Calibri" pitchFamily="34" charset="0"/>
                <a:cs typeface="Arial" charset="0"/>
              </a:rPr>
              <a:t> </a:t>
            </a:r>
            <a:endParaRPr lang="bg-BG" sz="1400">
              <a:latin typeface="Times New Roman" pitchFamily="18" charset="0"/>
              <a:cs typeface="Arial" charset="0"/>
            </a:endParaRPr>
          </a:p>
          <a:p>
            <a:pPr algn="ctr">
              <a:spcAft>
                <a:spcPts val="1000"/>
              </a:spcAft>
            </a:pPr>
            <a:r>
              <a:rPr lang="bg-BG" sz="1400">
                <a:latin typeface="Calibri" pitchFamily="34" charset="0"/>
                <a:cs typeface="Arial" charset="0"/>
              </a:rPr>
              <a:t> at the same education level, vocational training is available in accordance</a:t>
            </a:r>
            <a:r>
              <a:rPr lang="en-US" sz="1400">
                <a:latin typeface="Calibri" pitchFamily="34" charset="0"/>
                <a:cs typeface="Arial" charset="0"/>
              </a:rPr>
              <a:t> </a:t>
            </a:r>
            <a:endParaRPr lang="bg-BG" sz="1400">
              <a:latin typeface="Times New Roman" pitchFamily="18" charset="0"/>
              <a:cs typeface="Arial" charset="0"/>
            </a:endParaRPr>
          </a:p>
          <a:p>
            <a:pPr algn="ctr">
              <a:spcAft>
                <a:spcPts val="1000"/>
              </a:spcAft>
            </a:pPr>
            <a:r>
              <a:rPr lang="bg-BG" sz="1400">
                <a:latin typeface="Calibri" pitchFamily="34" charset="0"/>
                <a:cs typeface="Arial" charset="0"/>
              </a:rPr>
              <a:t> with professional-technical curricula upon completion of grades 6, 7 or 8.</a:t>
            </a:r>
            <a:r>
              <a:rPr lang="en-US" sz="1400">
                <a:latin typeface="Calibri" pitchFamily="34" charset="0"/>
                <a:cs typeface="Arial" charset="0"/>
              </a:rPr>
              <a:t> </a:t>
            </a:r>
            <a:endParaRPr lang="bg-BG" sz="1400">
              <a:latin typeface="Times New Roman" pitchFamily="18" charset="0"/>
              <a:cs typeface="Arial" charset="0"/>
            </a:endParaRPr>
          </a:p>
          <a:p>
            <a:pPr algn="ctr">
              <a:spcAft>
                <a:spcPts val="1000"/>
              </a:spcAft>
            </a:pPr>
            <a:r>
              <a:rPr lang="bg-BG" sz="1400">
                <a:latin typeface="Calibri" pitchFamily="34" charset="0"/>
                <a:cs typeface="Arial" charset="0"/>
              </a:rPr>
              <a:t> School children who have successfully completed grade 4 </a:t>
            </a:r>
          </a:p>
          <a:p>
            <a:pPr algn="ctr">
              <a:spcAft>
                <a:spcPts val="1000"/>
              </a:spcAft>
            </a:pPr>
            <a:r>
              <a:rPr lang="bg-BG" sz="1400">
                <a:latin typeface="Calibri" pitchFamily="34" charset="0"/>
                <a:cs typeface="Arial" charset="0"/>
              </a:rPr>
              <a:t>obtain the </a:t>
            </a:r>
            <a:r>
              <a:rPr lang="bg-BG" sz="1400" i="1">
                <a:latin typeface="Calibri" pitchFamily="34" charset="0"/>
                <a:cs typeface="Arial" charset="0"/>
              </a:rPr>
              <a:t>Certificate for Primary Education</a:t>
            </a:r>
            <a:r>
              <a:rPr lang="bg-BG" sz="1400">
                <a:latin typeface="Times New Roman" pitchFamily="18" charset="0"/>
                <a:cs typeface="Arial" charset="0"/>
              </a:rPr>
              <a:t>.</a:t>
            </a:r>
            <a:r>
              <a:rPr lang="en-US" sz="1400">
                <a:latin typeface="Calibri" pitchFamily="34" charset="0"/>
                <a:cs typeface="Arial" charset="0"/>
              </a:rPr>
              <a:t> </a:t>
            </a:r>
            <a:endParaRPr lang="bg-BG" sz="1400">
              <a:latin typeface="Times New Roman" pitchFamily="18" charset="0"/>
              <a:cs typeface="Arial" charset="0"/>
            </a:endParaRPr>
          </a:p>
          <a:p>
            <a:pPr algn="ctr">
              <a:spcAft>
                <a:spcPts val="1000"/>
              </a:spcAft>
            </a:pPr>
            <a:r>
              <a:rPr lang="bg-BG" sz="1400">
                <a:latin typeface="Calibri" pitchFamily="34" charset="0"/>
                <a:cs typeface="Arial" charset="0"/>
              </a:rPr>
              <a:t> The </a:t>
            </a:r>
            <a:r>
              <a:rPr lang="bg-BG" sz="1400" i="1">
                <a:latin typeface="Calibri" pitchFamily="34" charset="0"/>
                <a:cs typeface="Arial" charset="0"/>
              </a:rPr>
              <a:t>Certificate for Elementary Education</a:t>
            </a:r>
            <a:r>
              <a:rPr lang="bg-BG" sz="1400">
                <a:latin typeface="Calibri" pitchFamily="34" charset="0"/>
                <a:cs typeface="Arial" charset="0"/>
              </a:rPr>
              <a:t> is issued for the successful completion of grade 8.</a:t>
            </a:r>
          </a:p>
          <a:p>
            <a:pPr algn="ctr"/>
            <a:endParaRPr lang="bg-BG" sz="1400">
              <a:cs typeface="Arial" charset="0"/>
            </a:endParaRPr>
          </a:p>
        </p:txBody>
      </p:sp>
      <p:pic>
        <p:nvPicPr>
          <p:cNvPr id="14339" name="Picture 4" descr="http://yavorovschool.org/images/professor.gif"/>
          <p:cNvPicPr>
            <a:picLocks noChangeAspect="1" noChangeArrowheads="1" noCrop="1"/>
          </p:cNvPicPr>
          <p:nvPr/>
        </p:nvPicPr>
        <p:blipFill>
          <a:blip r:embed="rId3"/>
          <a:srcRect/>
          <a:stretch>
            <a:fillRect/>
          </a:stretch>
        </p:blipFill>
        <p:spPr bwMode="auto">
          <a:xfrm>
            <a:off x="428625" y="2643188"/>
            <a:ext cx="1857375" cy="1362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Users\User\Downloads\MP900439037.JPG"/>
          <p:cNvPicPr>
            <a:picLocks noChangeAspect="1" noChangeArrowheads="1"/>
          </p:cNvPicPr>
          <p:nvPr/>
        </p:nvPicPr>
        <p:blipFill>
          <a:blip r:embed="rId2"/>
          <a:srcRect/>
          <a:stretch>
            <a:fillRect/>
          </a:stretch>
        </p:blipFill>
        <p:spPr bwMode="auto">
          <a:xfrm>
            <a:off x="611188" y="404813"/>
            <a:ext cx="9144000" cy="6858000"/>
          </a:xfrm>
          <a:prstGeom prst="rect">
            <a:avLst/>
          </a:prstGeom>
          <a:noFill/>
          <a:ln w="9525">
            <a:noFill/>
            <a:miter lim="800000"/>
            <a:headEnd/>
            <a:tailEnd/>
          </a:ln>
        </p:spPr>
      </p:pic>
      <p:sp>
        <p:nvSpPr>
          <p:cNvPr id="15362" name="TextBox 4"/>
          <p:cNvSpPr txBox="1">
            <a:spLocks noChangeArrowheads="1"/>
          </p:cNvSpPr>
          <p:nvPr/>
        </p:nvSpPr>
        <p:spPr bwMode="auto">
          <a:xfrm>
            <a:off x="900113" y="549275"/>
            <a:ext cx="7458075" cy="4246563"/>
          </a:xfrm>
          <a:prstGeom prst="rect">
            <a:avLst/>
          </a:prstGeom>
          <a:noFill/>
          <a:ln w="9525">
            <a:noFill/>
            <a:miter lim="800000"/>
            <a:headEnd/>
            <a:tailEnd/>
          </a:ln>
        </p:spPr>
        <p:txBody>
          <a:bodyPr wrap="none">
            <a:spAutoFit/>
          </a:bodyPr>
          <a:lstStyle/>
          <a:p>
            <a:r>
              <a:rPr lang="en-US">
                <a:latin typeface="Calibri" pitchFamily="34" charset="0"/>
              </a:rPr>
              <a:t>Education in Bulgaria is opening to the world and the needs of the knowledge</a:t>
            </a:r>
          </a:p>
          <a:p>
            <a:r>
              <a:rPr lang="en-US">
                <a:latin typeface="Calibri" pitchFamily="34" charset="0"/>
              </a:rPr>
              <a:t>based economy. Most educational institutions have good computer</a:t>
            </a:r>
          </a:p>
          <a:p>
            <a:r>
              <a:rPr lang="en-US">
                <a:latin typeface="Calibri" pitchFamily="34" charset="0"/>
              </a:rPr>
              <a:t>facilities and broadband Internet connection. Teachers apply interactive</a:t>
            </a:r>
          </a:p>
          <a:p>
            <a:r>
              <a:rPr lang="en-US">
                <a:latin typeface="Calibri" pitchFamily="34" charset="0"/>
              </a:rPr>
              <a:t>methods in their class work. Teaching of foreign languages is</a:t>
            </a:r>
          </a:p>
          <a:p>
            <a:r>
              <a:rPr lang="en-US">
                <a:latin typeface="Calibri" pitchFamily="34" charset="0"/>
              </a:rPr>
              <a:t>introduced from an early age in kindergartens and schools.</a:t>
            </a:r>
          </a:p>
          <a:p>
            <a:r>
              <a:rPr lang="en-US">
                <a:latin typeface="Calibri" pitchFamily="34" charset="0"/>
              </a:rPr>
              <a:t>The Bulgarian universities are opening to foreign students. The academic</a:t>
            </a:r>
          </a:p>
          <a:p>
            <a:r>
              <a:rPr lang="en-US">
                <a:latin typeface="Calibri" pitchFamily="34" charset="0"/>
              </a:rPr>
              <a:t>programmes are developed in line with European trends - the Bologna</a:t>
            </a:r>
          </a:p>
          <a:p>
            <a:r>
              <a:rPr lang="en-US">
                <a:latin typeface="Calibri" pitchFamily="34" charset="0"/>
              </a:rPr>
              <a:t>process. The academic staff is being enriched by young specialists educated</a:t>
            </a:r>
          </a:p>
          <a:p>
            <a:r>
              <a:rPr lang="en-US">
                <a:latin typeface="Calibri" pitchFamily="34" charset="0"/>
              </a:rPr>
              <a:t>abroad. English taught courses are introduced in many universities.</a:t>
            </a:r>
          </a:p>
          <a:p>
            <a:r>
              <a:rPr lang="en-US">
                <a:latin typeface="Calibri" pitchFamily="34" charset="0"/>
              </a:rPr>
              <a:t>People wishing to study in Bulgaria or to enroll their children should contact</a:t>
            </a:r>
          </a:p>
          <a:p>
            <a:r>
              <a:rPr lang="en-US">
                <a:latin typeface="Calibri" pitchFamily="34" charset="0"/>
              </a:rPr>
              <a:t>the relevant embassies or consulate office of their country of origin</a:t>
            </a:r>
          </a:p>
          <a:p>
            <a:r>
              <a:rPr lang="en-US">
                <a:latin typeface="Calibri" pitchFamily="34" charset="0"/>
              </a:rPr>
              <a:t>(Education Office), or the Bulgarian Ministry of Education, Youth and Science</a:t>
            </a:r>
          </a:p>
          <a:p>
            <a:r>
              <a:rPr lang="en-US">
                <a:latin typeface="Calibri" pitchFamily="34" charset="0"/>
              </a:rPr>
              <a:t>(http://mon.bg) .</a:t>
            </a:r>
          </a:p>
          <a:p>
            <a:r>
              <a:rPr lang="en-US">
                <a:latin typeface="Calibri" pitchFamily="34" charset="0"/>
              </a:rPr>
              <a:t>More info on Bulgarian education system:</a:t>
            </a:r>
          </a:p>
          <a:p>
            <a:r>
              <a:rPr lang="en-US">
                <a:latin typeface="Calibri" pitchFamily="34" charset="0"/>
              </a:rPr>
              <a:t>http://eacea.ec.europa.eu/education/eurydice</a:t>
            </a:r>
            <a:endParaRPr lang="bg-BG">
              <a:latin typeface="Calibri" pitchFamily="34" charset="0"/>
            </a:endParaRPr>
          </a:p>
        </p:txBody>
      </p:sp>
      <p:pic>
        <p:nvPicPr>
          <p:cNvPr id="15364" name="Picture 2" descr="D:\CARDS\Logos\diddles_90.gif"/>
          <p:cNvPicPr>
            <a:picLocks noChangeAspect="1" noChangeArrowheads="1" noCrop="1"/>
          </p:cNvPicPr>
          <p:nvPr/>
        </p:nvPicPr>
        <p:blipFill>
          <a:blip r:embed="rId3"/>
          <a:srcRect/>
          <a:stretch>
            <a:fillRect/>
          </a:stretch>
        </p:blipFill>
        <p:spPr bwMode="auto">
          <a:xfrm>
            <a:off x="6300788" y="4365625"/>
            <a:ext cx="2105025" cy="18383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23850" y="333375"/>
          <a:ext cx="8496945" cy="6120679"/>
        </p:xfrm>
        <a:graphic>
          <a:graphicData uri="http://schemas.openxmlformats.org/drawingml/2006/table">
            <a:tbl>
              <a:tblPr firstRow="1" bandRow="1">
                <a:tableStyleId>{5C22544A-7EE6-4342-B048-85BDC9FD1C3A}</a:tableStyleId>
              </a:tblPr>
              <a:tblGrid>
                <a:gridCol w="2121609">
                  <a:extLst>
                    <a:ext uri="{9D8B030D-6E8A-4147-A177-3AD203B41FA5}">
                      <a16:colId xmlns:a16="http://schemas.microsoft.com/office/drawing/2014/main" val="20000"/>
                    </a:ext>
                  </a:extLst>
                </a:gridCol>
                <a:gridCol w="2121609">
                  <a:extLst>
                    <a:ext uri="{9D8B030D-6E8A-4147-A177-3AD203B41FA5}">
                      <a16:colId xmlns:a16="http://schemas.microsoft.com/office/drawing/2014/main" val="20001"/>
                    </a:ext>
                  </a:extLst>
                </a:gridCol>
                <a:gridCol w="139092">
                  <a:extLst>
                    <a:ext uri="{9D8B030D-6E8A-4147-A177-3AD203B41FA5}">
                      <a16:colId xmlns:a16="http://schemas.microsoft.com/office/drawing/2014/main" val="20002"/>
                    </a:ext>
                  </a:extLst>
                </a:gridCol>
                <a:gridCol w="1285823">
                  <a:extLst>
                    <a:ext uri="{9D8B030D-6E8A-4147-A177-3AD203B41FA5}">
                      <a16:colId xmlns:a16="http://schemas.microsoft.com/office/drawing/2014/main" val="20003"/>
                    </a:ext>
                  </a:extLst>
                </a:gridCol>
                <a:gridCol w="707203">
                  <a:extLst>
                    <a:ext uri="{9D8B030D-6E8A-4147-A177-3AD203B41FA5}">
                      <a16:colId xmlns:a16="http://schemas.microsoft.com/office/drawing/2014/main" val="20004"/>
                    </a:ext>
                  </a:extLst>
                </a:gridCol>
                <a:gridCol w="2121609">
                  <a:extLst>
                    <a:ext uri="{9D8B030D-6E8A-4147-A177-3AD203B41FA5}">
                      <a16:colId xmlns:a16="http://schemas.microsoft.com/office/drawing/2014/main" val="20005"/>
                    </a:ext>
                  </a:extLst>
                </a:gridCol>
              </a:tblGrid>
              <a:tr h="575123">
                <a:tc>
                  <a:txBody>
                    <a:bodyPr/>
                    <a:lstStyle/>
                    <a:p>
                      <a:r>
                        <a:rPr lang="en-US" sz="1400" b="1" kern="1200" baseline="0" dirty="0">
                          <a:solidFill>
                            <a:schemeClr val="lt1"/>
                          </a:solidFill>
                          <a:latin typeface="+mn-lt"/>
                          <a:ea typeface="+mn-ea"/>
                          <a:cs typeface="+mn-cs"/>
                        </a:rPr>
                        <a:t>LEVELS</a:t>
                      </a:r>
                      <a:endParaRPr lang="bg-BG" sz="1400" dirty="0"/>
                    </a:p>
                  </a:txBody>
                  <a:tcPr/>
                </a:tc>
                <a:tc gridSpan="2">
                  <a:txBody>
                    <a:bodyPr/>
                    <a:lstStyle/>
                    <a:p>
                      <a:r>
                        <a:rPr lang="en-US" sz="1400" b="1" kern="1200" baseline="0" dirty="0">
                          <a:solidFill>
                            <a:schemeClr val="lt1"/>
                          </a:solidFill>
                          <a:latin typeface="+mn-lt"/>
                          <a:ea typeface="+mn-ea"/>
                          <a:cs typeface="+mn-cs"/>
                        </a:rPr>
                        <a:t>STAGES</a:t>
                      </a:r>
                      <a:endParaRPr lang="bg-BG" sz="1400" dirty="0"/>
                    </a:p>
                  </a:txBody>
                  <a:tcPr/>
                </a:tc>
                <a:tc hMerge="1">
                  <a:txBody>
                    <a:bodyPr/>
                    <a:lstStyle/>
                    <a:p>
                      <a:endParaRPr lang="bg-BG" sz="1400" dirty="0"/>
                    </a:p>
                  </a:txBody>
                  <a:tcPr/>
                </a:tc>
                <a:tc>
                  <a:txBody>
                    <a:bodyPr/>
                    <a:lstStyle/>
                    <a:p>
                      <a:r>
                        <a:rPr lang="en-US" sz="1200" b="1" kern="1200" baseline="0" dirty="0">
                          <a:solidFill>
                            <a:schemeClr val="lt1"/>
                          </a:solidFill>
                          <a:latin typeface="+mn-lt"/>
                          <a:ea typeface="+mn-ea"/>
                          <a:cs typeface="+mn-cs"/>
                        </a:rPr>
                        <a:t>AGE Of</a:t>
                      </a:r>
                    </a:p>
                    <a:p>
                      <a:r>
                        <a:rPr lang="en-US" sz="1200" b="1" kern="1200" baseline="0" dirty="0">
                          <a:solidFill>
                            <a:schemeClr val="lt1"/>
                          </a:solidFill>
                          <a:latin typeface="+mn-lt"/>
                          <a:ea typeface="+mn-ea"/>
                          <a:cs typeface="+mn-cs"/>
                        </a:rPr>
                        <a:t>LEARNERS</a:t>
                      </a:r>
                      <a:endParaRPr lang="bg-BG" sz="1200" dirty="0"/>
                    </a:p>
                  </a:txBody>
                  <a:tcPr/>
                </a:tc>
                <a:tc gridSpan="2">
                  <a:txBody>
                    <a:bodyPr/>
                    <a:lstStyle/>
                    <a:p>
                      <a:r>
                        <a:rPr lang="en-US" sz="1400" b="1" kern="1200" baseline="0" dirty="0" err="1">
                          <a:solidFill>
                            <a:schemeClr val="lt1"/>
                          </a:solidFill>
                          <a:latin typeface="+mn-lt"/>
                          <a:ea typeface="+mn-ea"/>
                          <a:cs typeface="+mn-cs"/>
                        </a:rPr>
                        <a:t>TypE</a:t>
                      </a:r>
                      <a:r>
                        <a:rPr lang="en-US" sz="1400" b="1" kern="1200" baseline="0" dirty="0">
                          <a:solidFill>
                            <a:schemeClr val="lt1"/>
                          </a:solidFill>
                          <a:latin typeface="+mn-lt"/>
                          <a:ea typeface="+mn-ea"/>
                          <a:cs typeface="+mn-cs"/>
                        </a:rPr>
                        <a:t> Of PROVIDERS</a:t>
                      </a:r>
                      <a:endParaRPr lang="bg-BG" sz="1400" dirty="0"/>
                    </a:p>
                  </a:txBody>
                  <a:tcPr/>
                </a:tc>
                <a:tc hMerge="1">
                  <a:txBody>
                    <a:bodyPr/>
                    <a:lstStyle/>
                    <a:p>
                      <a:endParaRPr lang="bg-BG" sz="1400" dirty="0"/>
                    </a:p>
                  </a:txBody>
                  <a:tcPr/>
                </a:tc>
                <a:extLst>
                  <a:ext uri="{0D108BD9-81ED-4DB2-BD59-A6C34878D82A}">
                    <a16:rowId xmlns:a16="http://schemas.microsoft.com/office/drawing/2014/main" val="10000"/>
                  </a:ext>
                </a:extLst>
              </a:tr>
              <a:tr h="575123">
                <a:tc rowSpan="3">
                  <a:txBody>
                    <a:bodyPr/>
                    <a:lstStyle/>
                    <a:p>
                      <a:endParaRPr lang="en-US" sz="1200" kern="1200" baseline="0" dirty="0">
                        <a:solidFill>
                          <a:schemeClr val="dk1"/>
                        </a:solidFill>
                        <a:latin typeface="+mn-lt"/>
                        <a:ea typeface="+mn-ea"/>
                        <a:cs typeface="+mn-cs"/>
                      </a:endParaRPr>
                    </a:p>
                    <a:p>
                      <a:endParaRPr lang="en-US" sz="1200" kern="1200" baseline="0" dirty="0">
                        <a:solidFill>
                          <a:schemeClr val="dk1"/>
                        </a:solidFill>
                        <a:latin typeface="+mn-lt"/>
                        <a:ea typeface="+mn-ea"/>
                        <a:cs typeface="+mn-cs"/>
                      </a:endParaRPr>
                    </a:p>
                    <a:p>
                      <a:r>
                        <a:rPr lang="en-US" sz="1200" kern="1200" baseline="0" dirty="0">
                          <a:solidFill>
                            <a:schemeClr val="dk1"/>
                          </a:solidFill>
                          <a:latin typeface="+mn-lt"/>
                          <a:ea typeface="+mn-ea"/>
                          <a:cs typeface="+mn-cs"/>
                        </a:rPr>
                        <a:t>BASIC</a:t>
                      </a:r>
                    </a:p>
                    <a:p>
                      <a:r>
                        <a:rPr lang="en-US" sz="1200" kern="1200" baseline="0" dirty="0">
                          <a:solidFill>
                            <a:schemeClr val="dk1"/>
                          </a:solidFill>
                          <a:latin typeface="+mn-lt"/>
                          <a:ea typeface="+mn-ea"/>
                          <a:cs typeface="+mn-cs"/>
                        </a:rPr>
                        <a:t>EDUCATION</a:t>
                      </a:r>
                      <a:endParaRPr lang="bg-BG" sz="1200" dirty="0"/>
                    </a:p>
                  </a:txBody>
                  <a:tcPr/>
                </a:tc>
                <a:tc gridSpan="2">
                  <a:txBody>
                    <a:bodyPr/>
                    <a:lstStyle/>
                    <a:p>
                      <a:r>
                        <a:rPr lang="en-US" sz="1200" dirty="0"/>
                        <a:t>Pre-school</a:t>
                      </a:r>
                      <a:r>
                        <a:rPr lang="en-US" sz="1200" baseline="0" dirty="0"/>
                        <a:t> </a:t>
                      </a:r>
                      <a:r>
                        <a:rPr lang="en-US" sz="1200" dirty="0"/>
                        <a:t>Education</a:t>
                      </a:r>
                      <a:endParaRPr lang="bg-BG" sz="1200" dirty="0"/>
                    </a:p>
                  </a:txBody>
                  <a:tcPr/>
                </a:tc>
                <a:tc hMerge="1">
                  <a:txBody>
                    <a:bodyPr/>
                    <a:lstStyle/>
                    <a:p>
                      <a:endParaRPr lang="bg-BG" dirty="0"/>
                    </a:p>
                  </a:txBody>
                  <a:tcPr/>
                </a:tc>
                <a:tc>
                  <a:txBody>
                    <a:bodyPr/>
                    <a:lstStyle/>
                    <a:p>
                      <a:r>
                        <a:rPr lang="en-US" dirty="0"/>
                        <a:t>5-7</a:t>
                      </a:r>
                      <a:endParaRPr lang="bg-BG" dirty="0"/>
                    </a:p>
                  </a:txBody>
                  <a:tcPr/>
                </a:tc>
                <a:tc gridSpan="2">
                  <a:txBody>
                    <a:bodyPr/>
                    <a:lstStyle/>
                    <a:p>
                      <a:r>
                        <a:rPr lang="en-US" sz="1200" kern="1200" baseline="0" dirty="0">
                          <a:solidFill>
                            <a:schemeClr val="dk1"/>
                          </a:solidFill>
                          <a:latin typeface="+mn-lt"/>
                          <a:ea typeface="+mn-ea"/>
                          <a:cs typeface="+mn-cs"/>
                        </a:rPr>
                        <a:t>School based in pre-primary groups</a:t>
                      </a:r>
                    </a:p>
                    <a:p>
                      <a:r>
                        <a:rPr lang="en-US" sz="1200" kern="1200" baseline="0" dirty="0">
                          <a:solidFill>
                            <a:schemeClr val="dk1"/>
                          </a:solidFill>
                          <a:latin typeface="+mn-lt"/>
                          <a:ea typeface="+mn-ea"/>
                          <a:cs typeface="+mn-cs"/>
                        </a:rPr>
                        <a:t>Kindergarten based</a:t>
                      </a:r>
                      <a:endParaRPr lang="bg-BG" sz="1200" dirty="0"/>
                    </a:p>
                  </a:txBody>
                  <a:tcPr/>
                </a:tc>
                <a:tc hMerge="1">
                  <a:txBody>
                    <a:bodyPr/>
                    <a:lstStyle/>
                    <a:p>
                      <a:endParaRPr lang="bg-BG" sz="1200" dirty="0"/>
                    </a:p>
                  </a:txBody>
                  <a:tcPr/>
                </a:tc>
                <a:extLst>
                  <a:ext uri="{0D108BD9-81ED-4DB2-BD59-A6C34878D82A}">
                    <a16:rowId xmlns:a16="http://schemas.microsoft.com/office/drawing/2014/main" val="10001"/>
                  </a:ext>
                </a:extLst>
              </a:tr>
              <a:tr h="414197">
                <a:tc vMerge="1">
                  <a:txBody>
                    <a:bodyPr/>
                    <a:lstStyle/>
                    <a:p>
                      <a:endParaRPr lang="bg-BG"/>
                    </a:p>
                  </a:txBody>
                  <a:tcPr/>
                </a:tc>
                <a:tc gridSpan="2">
                  <a:txBody>
                    <a:bodyPr/>
                    <a:lstStyle/>
                    <a:p>
                      <a:r>
                        <a:rPr lang="en-US" sz="1200" kern="1200" baseline="0" dirty="0">
                          <a:solidFill>
                            <a:schemeClr val="dk1"/>
                          </a:solidFill>
                          <a:latin typeface="+mn-lt"/>
                          <a:ea typeface="+mn-ea"/>
                          <a:cs typeface="+mn-cs"/>
                        </a:rPr>
                        <a:t>Primary Education</a:t>
                      </a:r>
                      <a:endParaRPr lang="bg-BG" sz="1200" dirty="0"/>
                    </a:p>
                  </a:txBody>
                  <a:tcPr/>
                </a:tc>
                <a:tc hMerge="1">
                  <a:txBody>
                    <a:bodyPr/>
                    <a:lstStyle/>
                    <a:p>
                      <a:endParaRPr lang="bg-BG" sz="1200" dirty="0"/>
                    </a:p>
                  </a:txBody>
                  <a:tcPr/>
                </a:tc>
                <a:tc>
                  <a:txBody>
                    <a:bodyPr/>
                    <a:lstStyle/>
                    <a:p>
                      <a:r>
                        <a:rPr lang="bg-BG" sz="1200" dirty="0"/>
                        <a:t>6/7 – 9/10</a:t>
                      </a:r>
                    </a:p>
                  </a:txBody>
                  <a:tcPr/>
                </a:tc>
                <a:tc gridSpan="2">
                  <a:txBody>
                    <a:bodyPr/>
                    <a:lstStyle/>
                    <a:p>
                      <a:r>
                        <a:rPr lang="en-US" sz="1200" kern="1200" baseline="0" dirty="0">
                          <a:solidFill>
                            <a:schemeClr val="dk1"/>
                          </a:solidFill>
                          <a:latin typeface="+mn-lt"/>
                          <a:ea typeface="+mn-ea"/>
                          <a:cs typeface="+mn-cs"/>
                        </a:rPr>
                        <a:t>General schools</a:t>
                      </a:r>
                      <a:endParaRPr lang="bg-BG" sz="1200" dirty="0"/>
                    </a:p>
                  </a:txBody>
                  <a:tcPr/>
                </a:tc>
                <a:tc hMerge="1">
                  <a:txBody>
                    <a:bodyPr/>
                    <a:lstStyle/>
                    <a:p>
                      <a:endParaRPr lang="bg-BG" sz="1200" dirty="0"/>
                    </a:p>
                  </a:txBody>
                  <a:tcPr/>
                </a:tc>
                <a:extLst>
                  <a:ext uri="{0D108BD9-81ED-4DB2-BD59-A6C34878D82A}">
                    <a16:rowId xmlns:a16="http://schemas.microsoft.com/office/drawing/2014/main" val="10002"/>
                  </a:ext>
                </a:extLst>
              </a:tr>
              <a:tr h="346226">
                <a:tc vMerge="1">
                  <a:txBody>
                    <a:bodyPr/>
                    <a:lstStyle/>
                    <a:p>
                      <a:endParaRPr lang="bg-BG" dirty="0"/>
                    </a:p>
                  </a:txBody>
                  <a:tcPr/>
                </a:tc>
                <a:tc gridSpan="2">
                  <a:txBody>
                    <a:bodyPr/>
                    <a:lstStyle/>
                    <a:p>
                      <a:r>
                        <a:rPr lang="en-US" sz="1200" dirty="0"/>
                        <a:t>(General Lower</a:t>
                      </a:r>
                      <a:r>
                        <a:rPr lang="en-US" sz="1200" baseline="0" dirty="0"/>
                        <a:t> </a:t>
                      </a:r>
                      <a:r>
                        <a:rPr lang="en-US" sz="1200" dirty="0"/>
                        <a:t>secondary)</a:t>
                      </a:r>
                      <a:endParaRPr lang="bg-BG" sz="1200" dirty="0"/>
                    </a:p>
                  </a:txBody>
                  <a:tcPr/>
                </a:tc>
                <a:tc hMerge="1">
                  <a:txBody>
                    <a:bodyPr/>
                    <a:lstStyle/>
                    <a:p>
                      <a:endParaRPr lang="bg-BG" sz="1200" dirty="0"/>
                    </a:p>
                  </a:txBody>
                  <a:tcPr/>
                </a:tc>
                <a:tc>
                  <a:txBody>
                    <a:bodyPr/>
                    <a:lstStyle/>
                    <a:p>
                      <a:r>
                        <a:rPr lang="bg-BG" sz="1200" dirty="0"/>
                        <a:t>10/11 – 14-15</a:t>
                      </a:r>
                    </a:p>
                  </a:txBody>
                  <a:tcPr/>
                </a:tc>
                <a:tc gridSpan="2">
                  <a:txBody>
                    <a:bodyPr/>
                    <a:lstStyle/>
                    <a:p>
                      <a:r>
                        <a:rPr lang="en-US" sz="1200" kern="1200" baseline="0" dirty="0">
                          <a:solidFill>
                            <a:schemeClr val="dk1"/>
                          </a:solidFill>
                          <a:latin typeface="+mn-lt"/>
                          <a:ea typeface="+mn-ea"/>
                          <a:cs typeface="+mn-cs"/>
                        </a:rPr>
                        <a:t>General schools</a:t>
                      </a:r>
                      <a:endParaRPr lang="bg-BG" sz="1200" dirty="0"/>
                    </a:p>
                  </a:txBody>
                  <a:tcPr/>
                </a:tc>
                <a:tc hMerge="1">
                  <a:txBody>
                    <a:bodyPr/>
                    <a:lstStyle/>
                    <a:p>
                      <a:endParaRPr lang="bg-BG" sz="1200" dirty="0"/>
                    </a:p>
                  </a:txBody>
                  <a:tcPr/>
                </a:tc>
                <a:extLst>
                  <a:ext uri="{0D108BD9-81ED-4DB2-BD59-A6C34878D82A}">
                    <a16:rowId xmlns:a16="http://schemas.microsoft.com/office/drawing/2014/main" val="10003"/>
                  </a:ext>
                </a:extLst>
              </a:tr>
              <a:tr h="345074">
                <a:tc gridSpan="6">
                  <a:txBody>
                    <a:bodyPr/>
                    <a:lstStyle/>
                    <a:p>
                      <a:r>
                        <a:rPr lang="en-US" sz="1200" dirty="0"/>
                        <a:t>Diploma for completed Basic Education</a:t>
                      </a:r>
                      <a:endParaRPr lang="bg-BG" sz="1200" dirty="0"/>
                    </a:p>
                  </a:txBody>
                  <a:tcPr/>
                </a:tc>
                <a:tc hMerge="1">
                  <a:txBody>
                    <a:bodyPr/>
                    <a:lstStyle/>
                    <a:p>
                      <a:endParaRPr lang="bg-BG" dirty="0"/>
                    </a:p>
                  </a:txBody>
                  <a:tcPr/>
                </a:tc>
                <a:tc hMerge="1">
                  <a:txBody>
                    <a:bodyPr/>
                    <a:lstStyle/>
                    <a:p>
                      <a:endParaRPr lang="bg-BG" dirty="0"/>
                    </a:p>
                  </a:txBody>
                  <a:tcPr/>
                </a:tc>
                <a:tc hMerge="1">
                  <a:txBody>
                    <a:bodyPr/>
                    <a:lstStyle/>
                    <a:p>
                      <a:endParaRPr lang="bg-BG"/>
                    </a:p>
                  </a:txBody>
                  <a:tcPr/>
                </a:tc>
                <a:tc hMerge="1">
                  <a:txBody>
                    <a:bodyPr/>
                    <a:lstStyle/>
                    <a:p>
                      <a:endParaRPr lang="bg-BG"/>
                    </a:p>
                  </a:txBody>
                  <a:tcPr/>
                </a:tc>
                <a:tc hMerge="1">
                  <a:txBody>
                    <a:bodyPr/>
                    <a:lstStyle/>
                    <a:p>
                      <a:endParaRPr lang="bg-BG" dirty="0"/>
                    </a:p>
                  </a:txBody>
                  <a:tcPr/>
                </a:tc>
                <a:extLst>
                  <a:ext uri="{0D108BD9-81ED-4DB2-BD59-A6C34878D82A}">
                    <a16:rowId xmlns:a16="http://schemas.microsoft.com/office/drawing/2014/main" val="10004"/>
                  </a:ext>
                </a:extLst>
              </a:tr>
              <a:tr h="1265271">
                <a:tc rowSpan="2">
                  <a:txBody>
                    <a:bodyPr/>
                    <a:lstStyle/>
                    <a:p>
                      <a:r>
                        <a:rPr lang="en-US" sz="800" kern="1200" baseline="0" dirty="0">
                          <a:solidFill>
                            <a:schemeClr val="dk1"/>
                          </a:solidFill>
                          <a:latin typeface="+mn-lt"/>
                          <a:ea typeface="+mn-ea"/>
                          <a:cs typeface="+mn-cs"/>
                        </a:rPr>
                        <a:t>SECONDARY</a:t>
                      </a:r>
                    </a:p>
                    <a:p>
                      <a:r>
                        <a:rPr lang="en-US" sz="800" kern="1200" baseline="0" dirty="0">
                          <a:solidFill>
                            <a:schemeClr val="dk1"/>
                          </a:solidFill>
                          <a:latin typeface="+mn-lt"/>
                          <a:ea typeface="+mn-ea"/>
                          <a:cs typeface="+mn-cs"/>
                        </a:rPr>
                        <a:t>EDUCATION</a:t>
                      </a:r>
                      <a:endParaRPr lang="bg-BG" sz="800" dirty="0"/>
                    </a:p>
                  </a:txBody>
                  <a:tcPr/>
                </a:tc>
                <a:tc gridSpan="2">
                  <a:txBody>
                    <a:bodyPr/>
                    <a:lstStyle/>
                    <a:p>
                      <a:r>
                        <a:rPr lang="en-US" sz="1200" dirty="0"/>
                        <a:t>Upper Secondary</a:t>
                      </a:r>
                    </a:p>
                    <a:p>
                      <a:r>
                        <a:rPr lang="en-US" sz="1200" dirty="0"/>
                        <a:t>education</a:t>
                      </a:r>
                    </a:p>
                    <a:p>
                      <a:r>
                        <a:rPr lang="en-US" sz="1200" dirty="0"/>
                        <a:t>1st stage</a:t>
                      </a:r>
                    </a:p>
                    <a:p>
                      <a:r>
                        <a:rPr lang="en-US" sz="1200" dirty="0"/>
                        <a:t>Grades 8-10</a:t>
                      </a:r>
                      <a:endParaRPr lang="bg-BG" sz="1200" dirty="0"/>
                    </a:p>
                  </a:txBody>
                  <a:tcPr/>
                </a:tc>
                <a:tc hMerge="1">
                  <a:txBody>
                    <a:bodyPr/>
                    <a:lstStyle/>
                    <a:p>
                      <a:endParaRPr lang="bg-BG" sz="1200" dirty="0"/>
                    </a:p>
                  </a:txBody>
                  <a:tcPr/>
                </a:tc>
                <a:tc>
                  <a:txBody>
                    <a:bodyPr/>
                    <a:lstStyle/>
                    <a:p>
                      <a:r>
                        <a:rPr lang="en-US" sz="1200" dirty="0"/>
                        <a:t>14/15 – 18/19</a:t>
                      </a:r>
                    </a:p>
                    <a:p>
                      <a:endParaRPr lang="en-US" sz="1200" dirty="0"/>
                    </a:p>
                    <a:p>
                      <a:r>
                        <a:rPr lang="en-US" sz="1200" dirty="0"/>
                        <a:t>Compulsory</a:t>
                      </a:r>
                    </a:p>
                    <a:p>
                      <a:r>
                        <a:rPr lang="en-US" sz="1200" dirty="0"/>
                        <a:t>education age is 16</a:t>
                      </a:r>
                      <a:endParaRPr lang="bg-BG" sz="1200" dirty="0"/>
                    </a:p>
                  </a:txBody>
                  <a:tcPr/>
                </a:tc>
                <a:tc gridSpan="2">
                  <a:txBody>
                    <a:bodyPr/>
                    <a:lstStyle/>
                    <a:p>
                      <a:r>
                        <a:rPr lang="en-US" sz="1200" dirty="0"/>
                        <a:t>General schools</a:t>
                      </a:r>
                    </a:p>
                    <a:p>
                      <a:r>
                        <a:rPr lang="en-US" sz="1200" dirty="0"/>
                        <a:t>Language schools</a:t>
                      </a:r>
                    </a:p>
                    <a:p>
                      <a:r>
                        <a:rPr lang="en-US" sz="1200" dirty="0"/>
                        <a:t>Sport schools</a:t>
                      </a:r>
                    </a:p>
                    <a:p>
                      <a:r>
                        <a:rPr lang="en-US" sz="1200" dirty="0"/>
                        <a:t>Art schools</a:t>
                      </a:r>
                    </a:p>
                    <a:p>
                      <a:r>
                        <a:rPr lang="en-US" sz="1200" dirty="0"/>
                        <a:t>Vocational gymnasia</a:t>
                      </a:r>
                      <a:endParaRPr lang="bg-BG" sz="1200" dirty="0"/>
                    </a:p>
                  </a:txBody>
                  <a:tcPr/>
                </a:tc>
                <a:tc hMerge="1">
                  <a:txBody>
                    <a:bodyPr/>
                    <a:lstStyle/>
                    <a:p>
                      <a:endParaRPr lang="bg-BG" sz="1200" dirty="0"/>
                    </a:p>
                  </a:txBody>
                  <a:tcPr/>
                </a:tc>
                <a:extLst>
                  <a:ext uri="{0D108BD9-81ED-4DB2-BD59-A6C34878D82A}">
                    <a16:rowId xmlns:a16="http://schemas.microsoft.com/office/drawing/2014/main" val="10005"/>
                  </a:ext>
                </a:extLst>
              </a:tr>
              <a:tr h="575123">
                <a:tc vMerge="1">
                  <a:txBody>
                    <a:bodyPr/>
                    <a:lstStyle/>
                    <a:p>
                      <a:endParaRPr lang="bg-BG" sz="1200" dirty="0"/>
                    </a:p>
                  </a:txBody>
                  <a:tcPr/>
                </a:tc>
                <a:tc gridSpan="2">
                  <a:txBody>
                    <a:bodyPr/>
                    <a:lstStyle/>
                    <a:p>
                      <a:r>
                        <a:rPr lang="en-US" sz="1200" dirty="0"/>
                        <a:t>2nd stage</a:t>
                      </a:r>
                    </a:p>
                    <a:p>
                      <a:r>
                        <a:rPr lang="en-US" sz="1200" dirty="0"/>
                        <a:t>Grades 11-12</a:t>
                      </a:r>
                      <a:endParaRPr lang="bg-BG" sz="1200" dirty="0"/>
                    </a:p>
                  </a:txBody>
                  <a:tcPr/>
                </a:tc>
                <a:tc hMerge="1">
                  <a:txBody>
                    <a:bodyPr/>
                    <a:lstStyle/>
                    <a:p>
                      <a:endParaRPr lang="bg-BG"/>
                    </a:p>
                  </a:txBody>
                  <a:tcPr/>
                </a:tc>
                <a:tc>
                  <a:txBody>
                    <a:bodyPr/>
                    <a:lstStyle/>
                    <a:p>
                      <a:endParaRPr lang="bg-BG"/>
                    </a:p>
                  </a:txBody>
                  <a:tcPr/>
                </a:tc>
                <a:tc gridSpan="2">
                  <a:txBody>
                    <a:bodyPr/>
                    <a:lstStyle/>
                    <a:p>
                      <a:endParaRPr lang="bg-BG"/>
                    </a:p>
                  </a:txBody>
                  <a:tcPr/>
                </a:tc>
                <a:tc hMerge="1">
                  <a:txBody>
                    <a:bodyPr/>
                    <a:lstStyle/>
                    <a:p>
                      <a:endParaRPr lang="bg-BG"/>
                    </a:p>
                  </a:txBody>
                  <a:tcPr/>
                </a:tc>
                <a:extLst>
                  <a:ext uri="{0D108BD9-81ED-4DB2-BD59-A6C34878D82A}">
                    <a16:rowId xmlns:a16="http://schemas.microsoft.com/office/drawing/2014/main" val="10006"/>
                  </a:ext>
                </a:extLst>
              </a:tr>
              <a:tr h="690148">
                <a:tc gridSpan="6">
                  <a:txBody>
                    <a:bodyPr/>
                    <a:lstStyle/>
                    <a:p>
                      <a:r>
                        <a:rPr lang="en-US" sz="1000" dirty="0"/>
                        <a:t>Certificate for completed 1st stage of Secondary Education after 10th grade.</a:t>
                      </a:r>
                    </a:p>
                    <a:p>
                      <a:r>
                        <a:rPr lang="en-US" sz="1000" dirty="0"/>
                        <a:t>Diploma for completed secondary education after second stage (12 grade) and possibility for continuing</a:t>
                      </a:r>
                    </a:p>
                    <a:p>
                      <a:r>
                        <a:rPr lang="en-US" sz="1000" dirty="0"/>
                        <a:t>education in Colleges and Universities</a:t>
                      </a:r>
                      <a:endParaRPr lang="bg-BG" sz="1000" dirty="0"/>
                    </a:p>
                  </a:txBody>
                  <a:tcPr/>
                </a:tc>
                <a:tc hMerge="1">
                  <a:txBody>
                    <a:bodyPr/>
                    <a:lstStyle/>
                    <a:p>
                      <a:endParaRPr lang="bg-BG" dirty="0"/>
                    </a:p>
                  </a:txBody>
                  <a:tcPr/>
                </a:tc>
                <a:tc hMerge="1">
                  <a:txBody>
                    <a:bodyPr/>
                    <a:lstStyle/>
                    <a:p>
                      <a:endParaRPr lang="bg-BG" dirty="0"/>
                    </a:p>
                  </a:txBody>
                  <a:tcPr/>
                </a:tc>
                <a:tc hMerge="1">
                  <a:txBody>
                    <a:bodyPr/>
                    <a:lstStyle/>
                    <a:p>
                      <a:endParaRPr lang="bg-BG"/>
                    </a:p>
                  </a:txBody>
                  <a:tcPr/>
                </a:tc>
                <a:tc hMerge="1">
                  <a:txBody>
                    <a:bodyPr/>
                    <a:lstStyle/>
                    <a:p>
                      <a:endParaRPr lang="bg-BG"/>
                    </a:p>
                  </a:txBody>
                  <a:tcPr/>
                </a:tc>
                <a:tc hMerge="1">
                  <a:txBody>
                    <a:bodyPr/>
                    <a:lstStyle/>
                    <a:p>
                      <a:endParaRPr lang="bg-BG" dirty="0"/>
                    </a:p>
                  </a:txBody>
                  <a:tcPr/>
                </a:tc>
                <a:extLst>
                  <a:ext uri="{0D108BD9-81ED-4DB2-BD59-A6C34878D82A}">
                    <a16:rowId xmlns:a16="http://schemas.microsoft.com/office/drawing/2014/main" val="10007"/>
                  </a:ext>
                </a:extLst>
              </a:tr>
              <a:tr h="920197">
                <a:tc>
                  <a:txBody>
                    <a:bodyPr/>
                    <a:lstStyle/>
                    <a:p>
                      <a:r>
                        <a:rPr lang="en-US" sz="1400" dirty="0" err="1"/>
                        <a:t>UppER</a:t>
                      </a:r>
                      <a:r>
                        <a:rPr lang="en-US" sz="1400" dirty="0"/>
                        <a:t> </a:t>
                      </a:r>
                      <a:r>
                        <a:rPr lang="en-US" sz="1400" dirty="0" err="1"/>
                        <a:t>SECONDARy</a:t>
                      </a:r>
                      <a:endParaRPr lang="en-US" sz="1400" dirty="0"/>
                    </a:p>
                    <a:p>
                      <a:r>
                        <a:rPr lang="en-US" sz="1400" dirty="0"/>
                        <a:t>NON-TERTIARY</a:t>
                      </a:r>
                      <a:endParaRPr lang="bg-BG" sz="1400" dirty="0"/>
                    </a:p>
                  </a:txBody>
                  <a:tcPr/>
                </a:tc>
                <a:tc>
                  <a:txBody>
                    <a:bodyPr/>
                    <a:lstStyle/>
                    <a:p>
                      <a:r>
                        <a:rPr lang="en-US" sz="1400" kern="1200" baseline="0" dirty="0">
                          <a:solidFill>
                            <a:schemeClr val="dk1"/>
                          </a:solidFill>
                          <a:latin typeface="+mn-lt"/>
                          <a:ea typeface="+mn-ea"/>
                          <a:cs typeface="+mn-cs"/>
                        </a:rPr>
                        <a:t>College</a:t>
                      </a:r>
                    </a:p>
                    <a:p>
                      <a:r>
                        <a:rPr lang="en-US" sz="1400" kern="1200" baseline="0" dirty="0">
                          <a:solidFill>
                            <a:schemeClr val="dk1"/>
                          </a:solidFill>
                          <a:latin typeface="+mn-lt"/>
                          <a:ea typeface="+mn-ea"/>
                          <a:cs typeface="+mn-cs"/>
                        </a:rPr>
                        <a:t>Education</a:t>
                      </a:r>
                      <a:endParaRPr lang="bg-BG" sz="1400" dirty="0"/>
                    </a:p>
                  </a:txBody>
                  <a:tcPr/>
                </a:tc>
                <a:tc gridSpan="3">
                  <a:txBody>
                    <a:bodyPr/>
                    <a:lstStyle/>
                    <a:p>
                      <a:r>
                        <a:rPr lang="en-US" sz="1400" kern="1200" baseline="0" dirty="0">
                          <a:solidFill>
                            <a:schemeClr val="dk1"/>
                          </a:solidFill>
                          <a:latin typeface="+mn-lt"/>
                          <a:ea typeface="+mn-ea"/>
                          <a:cs typeface="+mn-cs"/>
                        </a:rPr>
                        <a:t>After completed</a:t>
                      </a:r>
                    </a:p>
                    <a:p>
                      <a:r>
                        <a:rPr lang="en-US" sz="1400" kern="1200" baseline="0" dirty="0">
                          <a:solidFill>
                            <a:schemeClr val="dk1"/>
                          </a:solidFill>
                          <a:latin typeface="+mn-lt"/>
                          <a:ea typeface="+mn-ea"/>
                          <a:cs typeface="+mn-cs"/>
                        </a:rPr>
                        <a:t>Secondary</a:t>
                      </a:r>
                    </a:p>
                    <a:p>
                      <a:r>
                        <a:rPr lang="en-US" sz="1400" kern="1200" baseline="0" dirty="0">
                          <a:solidFill>
                            <a:schemeClr val="dk1"/>
                          </a:solidFill>
                          <a:latin typeface="+mn-lt"/>
                          <a:ea typeface="+mn-ea"/>
                          <a:cs typeface="+mn-cs"/>
                        </a:rPr>
                        <a:t>Education 19-22</a:t>
                      </a:r>
                      <a:endParaRPr lang="bg-BG" sz="1400" dirty="0"/>
                    </a:p>
                  </a:txBody>
                  <a:tcPr/>
                </a:tc>
                <a:tc hMerge="1">
                  <a:txBody>
                    <a:bodyPr/>
                    <a:lstStyle/>
                    <a:p>
                      <a:endParaRPr lang="bg-BG"/>
                    </a:p>
                  </a:txBody>
                  <a:tcPr/>
                </a:tc>
                <a:tc hMerge="1">
                  <a:txBody>
                    <a:bodyPr/>
                    <a:lstStyle/>
                    <a:p>
                      <a:endParaRPr lang="bg-BG"/>
                    </a:p>
                  </a:txBody>
                  <a:tcPr/>
                </a:tc>
                <a:tc>
                  <a:txBody>
                    <a:bodyPr/>
                    <a:lstStyle/>
                    <a:p>
                      <a:r>
                        <a:rPr lang="en-US" sz="1400" dirty="0"/>
                        <a:t>Vocational colleges</a:t>
                      </a:r>
                    </a:p>
                    <a:p>
                      <a:r>
                        <a:rPr lang="en-US" sz="1400" dirty="0"/>
                        <a:t>Art colleges</a:t>
                      </a:r>
                    </a:p>
                    <a:p>
                      <a:r>
                        <a:rPr lang="en-US" sz="1400" dirty="0"/>
                        <a:t>Medical Colleges</a:t>
                      </a:r>
                      <a:endParaRPr lang="bg-BG" sz="1400" dirty="0"/>
                    </a:p>
                  </a:txBody>
                  <a:tcPr/>
                </a:tc>
                <a:extLst>
                  <a:ext uri="{0D108BD9-81ED-4DB2-BD59-A6C34878D82A}">
                    <a16:rowId xmlns:a16="http://schemas.microsoft.com/office/drawing/2014/main" val="10008"/>
                  </a:ext>
                </a:extLst>
              </a:tr>
              <a:tr h="414197">
                <a:tc gridSpan="6">
                  <a:txBody>
                    <a:bodyPr/>
                    <a:lstStyle/>
                    <a:p>
                      <a:r>
                        <a:rPr lang="en-US" sz="1400" dirty="0"/>
                        <a:t>Diploma for completed education as Specialist</a:t>
                      </a:r>
                      <a:endParaRPr lang="bg-BG" sz="1400" dirty="0"/>
                    </a:p>
                  </a:txBody>
                  <a:tcPr/>
                </a:tc>
                <a:tc hMerge="1">
                  <a:txBody>
                    <a:bodyPr/>
                    <a:lstStyle/>
                    <a:p>
                      <a:endParaRPr lang="bg-BG" dirty="0"/>
                    </a:p>
                  </a:txBody>
                  <a:tcPr/>
                </a:tc>
                <a:tc hMerge="1">
                  <a:txBody>
                    <a:bodyPr/>
                    <a:lstStyle/>
                    <a:p>
                      <a:endParaRPr lang="bg-BG" dirty="0"/>
                    </a:p>
                  </a:txBody>
                  <a:tcPr/>
                </a:tc>
                <a:tc hMerge="1">
                  <a:txBody>
                    <a:bodyPr/>
                    <a:lstStyle/>
                    <a:p>
                      <a:endParaRPr lang="bg-BG"/>
                    </a:p>
                  </a:txBody>
                  <a:tcPr/>
                </a:tc>
                <a:tc hMerge="1">
                  <a:txBody>
                    <a:bodyPr/>
                    <a:lstStyle/>
                    <a:p>
                      <a:endParaRPr lang="bg-BG"/>
                    </a:p>
                  </a:txBody>
                  <a:tcPr/>
                </a:tc>
                <a:tc hMerge="1">
                  <a:txBody>
                    <a:bodyPr/>
                    <a:lstStyle/>
                    <a:p>
                      <a:endParaRPr lang="bg-BG" dirty="0"/>
                    </a:p>
                  </a:txBody>
                  <a:tcPr/>
                </a:tc>
                <a:extLst>
                  <a:ext uri="{0D108BD9-81ED-4DB2-BD59-A6C34878D82A}">
                    <a16:rowId xmlns:a16="http://schemas.microsoft.com/office/drawing/2014/main" val="10009"/>
                  </a:ext>
                </a:extLst>
              </a:tr>
            </a:tbl>
          </a:graphicData>
        </a:graphic>
      </p:graphicFrame>
      <p:pic>
        <p:nvPicPr>
          <p:cNvPr id="16436" name="Picture 2" descr="C:\Users\User\Pictures\j0354403.gif"/>
          <p:cNvPicPr>
            <a:picLocks noChangeAspect="1" noChangeArrowheads="1" noCrop="1"/>
          </p:cNvPicPr>
          <p:nvPr/>
        </p:nvPicPr>
        <p:blipFill>
          <a:blip r:embed="rId2"/>
          <a:srcRect/>
          <a:stretch>
            <a:fillRect/>
          </a:stretch>
        </p:blipFill>
        <p:spPr bwMode="auto">
          <a:xfrm rot="-3086132">
            <a:off x="948532" y="3391694"/>
            <a:ext cx="788987" cy="6889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850" y="333375"/>
          <a:ext cx="8496945" cy="5322009"/>
        </p:xfrm>
        <a:graphic>
          <a:graphicData uri="http://schemas.openxmlformats.org/drawingml/2006/table">
            <a:tbl>
              <a:tblPr firstRow="1" bandRow="1">
                <a:tableStyleId>{5C22544A-7EE6-4342-B048-85BDC9FD1C3A}</a:tableStyleId>
              </a:tblPr>
              <a:tblGrid>
                <a:gridCol w="2121609">
                  <a:extLst>
                    <a:ext uri="{9D8B030D-6E8A-4147-A177-3AD203B41FA5}">
                      <a16:colId xmlns:a16="http://schemas.microsoft.com/office/drawing/2014/main" val="20000"/>
                    </a:ext>
                  </a:extLst>
                </a:gridCol>
                <a:gridCol w="2260701">
                  <a:extLst>
                    <a:ext uri="{9D8B030D-6E8A-4147-A177-3AD203B41FA5}">
                      <a16:colId xmlns:a16="http://schemas.microsoft.com/office/drawing/2014/main" val="20001"/>
                    </a:ext>
                  </a:extLst>
                </a:gridCol>
                <a:gridCol w="874274">
                  <a:extLst>
                    <a:ext uri="{9D8B030D-6E8A-4147-A177-3AD203B41FA5}">
                      <a16:colId xmlns:a16="http://schemas.microsoft.com/office/drawing/2014/main" val="20002"/>
                    </a:ext>
                  </a:extLst>
                </a:gridCol>
                <a:gridCol w="1118752">
                  <a:extLst>
                    <a:ext uri="{9D8B030D-6E8A-4147-A177-3AD203B41FA5}">
                      <a16:colId xmlns:a16="http://schemas.microsoft.com/office/drawing/2014/main" val="20003"/>
                    </a:ext>
                  </a:extLst>
                </a:gridCol>
                <a:gridCol w="2121609">
                  <a:extLst>
                    <a:ext uri="{9D8B030D-6E8A-4147-A177-3AD203B41FA5}">
                      <a16:colId xmlns:a16="http://schemas.microsoft.com/office/drawing/2014/main" val="20004"/>
                    </a:ext>
                  </a:extLst>
                </a:gridCol>
              </a:tblGrid>
              <a:tr h="575123">
                <a:tc>
                  <a:txBody>
                    <a:bodyPr/>
                    <a:lstStyle/>
                    <a:p>
                      <a:r>
                        <a:rPr lang="en-US" sz="1400" b="1" kern="1200" baseline="0" dirty="0">
                          <a:solidFill>
                            <a:schemeClr val="lt1"/>
                          </a:solidFill>
                          <a:latin typeface="+mn-lt"/>
                          <a:ea typeface="+mn-ea"/>
                          <a:cs typeface="+mn-cs"/>
                        </a:rPr>
                        <a:t>LEVELS</a:t>
                      </a:r>
                      <a:endParaRPr lang="bg-BG" sz="1400" dirty="0"/>
                    </a:p>
                  </a:txBody>
                  <a:tcPr/>
                </a:tc>
                <a:tc>
                  <a:txBody>
                    <a:bodyPr/>
                    <a:lstStyle/>
                    <a:p>
                      <a:r>
                        <a:rPr lang="en-US" sz="1400" b="1" kern="1200" baseline="0" dirty="0">
                          <a:solidFill>
                            <a:schemeClr val="lt1"/>
                          </a:solidFill>
                          <a:latin typeface="+mn-lt"/>
                          <a:ea typeface="+mn-ea"/>
                          <a:cs typeface="+mn-cs"/>
                        </a:rPr>
                        <a:t>STAGES</a:t>
                      </a:r>
                      <a:endParaRPr lang="bg-BG" sz="1400" dirty="0"/>
                    </a:p>
                  </a:txBody>
                  <a:tcPr/>
                </a:tc>
                <a:tc gridSpan="2">
                  <a:txBody>
                    <a:bodyPr/>
                    <a:lstStyle/>
                    <a:p>
                      <a:r>
                        <a:rPr lang="en-US" sz="1200" b="1" kern="1200" baseline="0" dirty="0">
                          <a:solidFill>
                            <a:schemeClr val="lt1"/>
                          </a:solidFill>
                          <a:latin typeface="+mn-lt"/>
                          <a:ea typeface="+mn-ea"/>
                          <a:cs typeface="+mn-cs"/>
                        </a:rPr>
                        <a:t>AGE Of</a:t>
                      </a:r>
                    </a:p>
                    <a:p>
                      <a:r>
                        <a:rPr lang="en-US" sz="1200" b="1" kern="1200" baseline="0" dirty="0">
                          <a:solidFill>
                            <a:schemeClr val="lt1"/>
                          </a:solidFill>
                          <a:latin typeface="+mn-lt"/>
                          <a:ea typeface="+mn-ea"/>
                          <a:cs typeface="+mn-cs"/>
                        </a:rPr>
                        <a:t>LEARNERS</a:t>
                      </a:r>
                      <a:endParaRPr lang="bg-BG" sz="1200" dirty="0"/>
                    </a:p>
                  </a:txBody>
                  <a:tcPr/>
                </a:tc>
                <a:tc hMerge="1">
                  <a:txBody>
                    <a:bodyPr/>
                    <a:lstStyle/>
                    <a:p>
                      <a:endParaRPr lang="bg-BG"/>
                    </a:p>
                  </a:txBody>
                  <a:tcPr/>
                </a:tc>
                <a:tc>
                  <a:txBody>
                    <a:bodyPr/>
                    <a:lstStyle/>
                    <a:p>
                      <a:r>
                        <a:rPr lang="en-US" sz="1400" b="1" kern="1200" baseline="0" dirty="0" err="1">
                          <a:solidFill>
                            <a:schemeClr val="lt1"/>
                          </a:solidFill>
                          <a:latin typeface="+mn-lt"/>
                          <a:ea typeface="+mn-ea"/>
                          <a:cs typeface="+mn-cs"/>
                        </a:rPr>
                        <a:t>TypE</a:t>
                      </a:r>
                      <a:r>
                        <a:rPr lang="en-US" sz="1400" b="1" kern="1200" baseline="0" dirty="0">
                          <a:solidFill>
                            <a:schemeClr val="lt1"/>
                          </a:solidFill>
                          <a:latin typeface="+mn-lt"/>
                          <a:ea typeface="+mn-ea"/>
                          <a:cs typeface="+mn-cs"/>
                        </a:rPr>
                        <a:t> Of PROVIDERS</a:t>
                      </a:r>
                      <a:endParaRPr lang="bg-BG" sz="1400" dirty="0"/>
                    </a:p>
                  </a:txBody>
                  <a:tcPr/>
                </a:tc>
                <a:extLst>
                  <a:ext uri="{0D108BD9-81ED-4DB2-BD59-A6C34878D82A}">
                    <a16:rowId xmlns:a16="http://schemas.microsoft.com/office/drawing/2014/main" val="10000"/>
                  </a:ext>
                </a:extLst>
              </a:tr>
              <a:tr h="575123">
                <a:tc rowSpan="3">
                  <a:txBody>
                    <a:bodyPr/>
                    <a:lstStyle/>
                    <a:p>
                      <a:r>
                        <a:rPr lang="en-US" sz="1400" dirty="0"/>
                        <a:t>HIGHER EDUCATION</a:t>
                      </a:r>
                      <a:endParaRPr lang="bg-BG" sz="1400" dirty="0"/>
                    </a:p>
                  </a:txBody>
                  <a:tcPr/>
                </a:tc>
                <a:tc>
                  <a:txBody>
                    <a:bodyPr/>
                    <a:lstStyle/>
                    <a:p>
                      <a:r>
                        <a:rPr lang="en-US" sz="1800" kern="1200" baseline="0" dirty="0">
                          <a:solidFill>
                            <a:schemeClr val="dk1"/>
                          </a:solidFill>
                          <a:latin typeface="+mn-lt"/>
                          <a:ea typeface="+mn-ea"/>
                          <a:cs typeface="+mn-cs"/>
                        </a:rPr>
                        <a:t>Bachelor</a:t>
                      </a:r>
                    </a:p>
                    <a:p>
                      <a:r>
                        <a:rPr lang="en-US" sz="1800" kern="1200" baseline="0" dirty="0">
                          <a:solidFill>
                            <a:schemeClr val="dk1"/>
                          </a:solidFill>
                          <a:latin typeface="+mn-lt"/>
                          <a:ea typeface="+mn-ea"/>
                          <a:cs typeface="+mn-cs"/>
                        </a:rPr>
                        <a:t>Doctor</a:t>
                      </a:r>
                      <a:endParaRPr lang="bg-BG" sz="1400" dirty="0"/>
                    </a:p>
                  </a:txBody>
                  <a:tcPr/>
                </a:tc>
                <a:tc gridSpan="2">
                  <a:txBody>
                    <a:bodyPr/>
                    <a:lstStyle/>
                    <a:p>
                      <a:r>
                        <a:rPr lang="en-US" sz="1200" dirty="0"/>
                        <a:t>After completed</a:t>
                      </a:r>
                    </a:p>
                    <a:p>
                      <a:r>
                        <a:rPr lang="en-US" sz="1200" dirty="0"/>
                        <a:t>Secondary or</a:t>
                      </a:r>
                    </a:p>
                  </a:txBody>
                  <a:tcPr/>
                </a:tc>
                <a:tc hMerge="1">
                  <a:txBody>
                    <a:bodyPr/>
                    <a:lstStyle/>
                    <a:p>
                      <a:endParaRPr lang="bg-BG"/>
                    </a:p>
                  </a:txBody>
                  <a:tcPr/>
                </a:tc>
                <a:tc rowSpan="3">
                  <a:txBody>
                    <a:bodyPr/>
                    <a:lstStyle/>
                    <a:p>
                      <a:r>
                        <a:rPr lang="en-US" dirty="0"/>
                        <a:t>Humanitarian</a:t>
                      </a:r>
                    </a:p>
                    <a:p>
                      <a:r>
                        <a:rPr lang="en-US" dirty="0"/>
                        <a:t>Universities</a:t>
                      </a:r>
                    </a:p>
                    <a:p>
                      <a:r>
                        <a:rPr lang="en-US" dirty="0"/>
                        <a:t>Technical Universities</a:t>
                      </a:r>
                    </a:p>
                    <a:p>
                      <a:r>
                        <a:rPr lang="en-US" dirty="0"/>
                        <a:t>Art Universities</a:t>
                      </a:r>
                    </a:p>
                    <a:p>
                      <a:r>
                        <a:rPr lang="en-US" dirty="0"/>
                        <a:t>Sport Universities</a:t>
                      </a:r>
                    </a:p>
                    <a:p>
                      <a:r>
                        <a:rPr lang="en-US" dirty="0"/>
                        <a:t>Medical Universities</a:t>
                      </a:r>
                      <a:endParaRPr lang="bg-BG" dirty="0"/>
                    </a:p>
                  </a:txBody>
                  <a:tcPr/>
                </a:tc>
                <a:extLst>
                  <a:ext uri="{0D108BD9-81ED-4DB2-BD59-A6C34878D82A}">
                    <a16:rowId xmlns:a16="http://schemas.microsoft.com/office/drawing/2014/main" val="10001"/>
                  </a:ext>
                </a:extLst>
              </a:tr>
              <a:tr h="575123">
                <a:tc vMerge="1">
                  <a:txBody>
                    <a:bodyPr/>
                    <a:lstStyle/>
                    <a:p>
                      <a:endParaRPr lang="bg-BG"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mn-cs"/>
                        </a:rPr>
                        <a:t>Master</a:t>
                      </a:r>
                    </a:p>
                    <a:p>
                      <a:endParaRPr lang="bg-BG" sz="1400" dirty="0"/>
                    </a:p>
                  </a:txBody>
                  <a:tcPr/>
                </a:tc>
                <a:tc gridSpan="2">
                  <a:txBody>
                    <a:bodyPr/>
                    <a:lstStyle/>
                    <a:p>
                      <a:r>
                        <a:rPr lang="en-US" sz="1200" dirty="0"/>
                        <a:t>College Education</a:t>
                      </a:r>
                    </a:p>
                    <a:p>
                      <a:r>
                        <a:rPr lang="en-US" sz="1200" dirty="0"/>
                        <a:t>After completed</a:t>
                      </a:r>
                    </a:p>
                    <a:p>
                      <a:endParaRPr lang="bg-BG" sz="1200" dirty="0"/>
                    </a:p>
                  </a:txBody>
                  <a:tcPr/>
                </a:tc>
                <a:tc hMerge="1">
                  <a:txBody>
                    <a:bodyPr/>
                    <a:lstStyle/>
                    <a:p>
                      <a:endParaRPr lang="bg-BG"/>
                    </a:p>
                  </a:txBody>
                  <a:tcPr/>
                </a:tc>
                <a:tc vMerge="1">
                  <a:txBody>
                    <a:bodyPr/>
                    <a:lstStyle/>
                    <a:p>
                      <a:endParaRPr lang="bg-BG"/>
                    </a:p>
                  </a:txBody>
                  <a:tcPr/>
                </a:tc>
                <a:extLst>
                  <a:ext uri="{0D108BD9-81ED-4DB2-BD59-A6C34878D82A}">
                    <a16:rowId xmlns:a16="http://schemas.microsoft.com/office/drawing/2014/main" val="10002"/>
                  </a:ext>
                </a:extLst>
              </a:tr>
              <a:tr h="575123">
                <a:tc vMerge="1">
                  <a:txBody>
                    <a:bodyPr/>
                    <a:lstStyle/>
                    <a:p>
                      <a:endParaRPr lang="bg-BG"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mn-cs"/>
                        </a:rPr>
                        <a:t>Doctor</a:t>
                      </a:r>
                      <a:endParaRPr lang="bg-BG" sz="1100" dirty="0"/>
                    </a:p>
                    <a:p>
                      <a:endParaRPr lang="bg-BG" sz="1400" dirty="0"/>
                    </a:p>
                  </a:txBody>
                  <a:tcPr/>
                </a:tc>
                <a:tc gridSpan="2">
                  <a:txBody>
                    <a:bodyPr/>
                    <a:lstStyle/>
                    <a:p>
                      <a:r>
                        <a:rPr lang="en-US" sz="1200" dirty="0"/>
                        <a:t>After completed</a:t>
                      </a:r>
                    </a:p>
                    <a:p>
                      <a:r>
                        <a:rPr lang="en-US" sz="1200" dirty="0"/>
                        <a:t>Master degree</a:t>
                      </a:r>
                      <a:endParaRPr lang="bg-BG" sz="1200" dirty="0"/>
                    </a:p>
                  </a:txBody>
                  <a:tcPr/>
                </a:tc>
                <a:tc hMerge="1">
                  <a:txBody>
                    <a:bodyPr/>
                    <a:lstStyle/>
                    <a:p>
                      <a:endParaRPr lang="bg-BG"/>
                    </a:p>
                  </a:txBody>
                  <a:tcPr/>
                </a:tc>
                <a:tc vMerge="1">
                  <a:txBody>
                    <a:bodyPr/>
                    <a:lstStyle/>
                    <a:p>
                      <a:endParaRPr lang="bg-BG" dirty="0"/>
                    </a:p>
                  </a:txBody>
                  <a:tcPr/>
                </a:tc>
                <a:extLst>
                  <a:ext uri="{0D108BD9-81ED-4DB2-BD59-A6C34878D82A}">
                    <a16:rowId xmlns:a16="http://schemas.microsoft.com/office/drawing/2014/main" val="10003"/>
                  </a:ext>
                </a:extLst>
              </a:tr>
              <a:tr h="575123">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Diploma for completed education as Specialist</a:t>
                      </a:r>
                      <a:endParaRPr lang="bg-BG" sz="1400" dirty="0"/>
                    </a:p>
                    <a:p>
                      <a:endParaRPr lang="bg-BG" sz="1400" dirty="0"/>
                    </a:p>
                  </a:txBody>
                  <a:tcPr/>
                </a:tc>
                <a:tc hMerge="1">
                  <a:txBody>
                    <a:bodyPr/>
                    <a:lstStyle/>
                    <a:p>
                      <a:endParaRPr lang="bg-BG" sz="1400" dirty="0"/>
                    </a:p>
                  </a:txBody>
                  <a:tcPr/>
                </a:tc>
                <a:tc hMerge="1">
                  <a:txBody>
                    <a:bodyPr/>
                    <a:lstStyle/>
                    <a:p>
                      <a:endParaRPr lang="bg-BG" sz="1200" dirty="0"/>
                    </a:p>
                  </a:txBody>
                  <a:tcPr/>
                </a:tc>
                <a:tc hMerge="1">
                  <a:txBody>
                    <a:bodyPr/>
                    <a:lstStyle/>
                    <a:p>
                      <a:endParaRPr lang="bg-BG"/>
                    </a:p>
                  </a:txBody>
                  <a:tcPr/>
                </a:tc>
                <a:tc hMerge="1">
                  <a:txBody>
                    <a:bodyPr/>
                    <a:lstStyle/>
                    <a:p>
                      <a:endParaRPr lang="bg-BG" dirty="0"/>
                    </a:p>
                  </a:txBody>
                  <a:tcPr/>
                </a:tc>
                <a:extLst>
                  <a:ext uri="{0D108BD9-81ED-4DB2-BD59-A6C34878D82A}">
                    <a16:rowId xmlns:a16="http://schemas.microsoft.com/office/drawing/2014/main" val="10004"/>
                  </a:ext>
                </a:extLst>
              </a:tr>
              <a:tr h="575123">
                <a:tc>
                  <a:txBody>
                    <a:bodyPr/>
                    <a:lstStyle/>
                    <a:p>
                      <a:r>
                        <a:rPr lang="en-US" sz="1400" dirty="0"/>
                        <a:t>CONTINUING</a:t>
                      </a:r>
                    </a:p>
                    <a:p>
                      <a:r>
                        <a:rPr lang="en-US" sz="1400" dirty="0"/>
                        <a:t>TRAINING</a:t>
                      </a:r>
                      <a:endParaRPr lang="bg-BG" sz="1400" dirty="0"/>
                    </a:p>
                  </a:txBody>
                  <a:tcPr/>
                </a:tc>
                <a:tc gridSpan="2">
                  <a:txBody>
                    <a:bodyPr/>
                    <a:lstStyle/>
                    <a:p>
                      <a:r>
                        <a:rPr lang="en-US" sz="1400" dirty="0"/>
                        <a:t>NON-FORMAL</a:t>
                      </a:r>
                      <a:endParaRPr lang="bg-BG" sz="1400" dirty="0"/>
                    </a:p>
                  </a:txBody>
                  <a:tcPr/>
                </a:tc>
                <a:tc hMerge="1">
                  <a:txBody>
                    <a:bodyPr/>
                    <a:lstStyle/>
                    <a:p>
                      <a:endParaRPr lang="bg-BG" sz="1200" dirty="0"/>
                    </a:p>
                  </a:txBody>
                  <a:tcPr/>
                </a:tc>
                <a:tc gridSpan="2">
                  <a:txBody>
                    <a:bodyPr/>
                    <a:lstStyle/>
                    <a:p>
                      <a:pPr algn="ctr"/>
                      <a:r>
                        <a:rPr lang="en-US" sz="1200" dirty="0"/>
                        <a:t> INFORMAL</a:t>
                      </a:r>
                      <a:endParaRPr lang="bg-BG" sz="1200" dirty="0"/>
                    </a:p>
                  </a:txBody>
                  <a:tcPr/>
                </a:tc>
                <a:tc hMerge="1">
                  <a:txBody>
                    <a:bodyPr/>
                    <a:lstStyle/>
                    <a:p>
                      <a:endParaRPr lang="bg-BG" dirty="0"/>
                    </a:p>
                  </a:txBody>
                  <a:tcPr/>
                </a:tc>
                <a:extLst>
                  <a:ext uri="{0D108BD9-81ED-4DB2-BD59-A6C34878D82A}">
                    <a16:rowId xmlns:a16="http://schemas.microsoft.com/office/drawing/2014/main" val="10005"/>
                  </a:ext>
                </a:extLst>
              </a:tr>
              <a:tr h="1150246">
                <a:tc>
                  <a:txBody>
                    <a:bodyPr/>
                    <a:lstStyle/>
                    <a:p>
                      <a:r>
                        <a:rPr lang="en-US" sz="1400" dirty="0"/>
                        <a:t>CVET in VET Centers</a:t>
                      </a:r>
                    </a:p>
                    <a:p>
                      <a:r>
                        <a:rPr lang="en-US" sz="1400" dirty="0"/>
                        <a:t>for up-grade or acquisition</a:t>
                      </a:r>
                    </a:p>
                    <a:p>
                      <a:r>
                        <a:rPr lang="en-US" sz="1400" dirty="0"/>
                        <a:t>of vocational qualification</a:t>
                      </a:r>
                    </a:p>
                    <a:p>
                      <a:r>
                        <a:rPr lang="en-US" sz="1400" dirty="0"/>
                        <a:t>Continuing training</a:t>
                      </a:r>
                    </a:p>
                    <a:p>
                      <a:r>
                        <a:rPr lang="en-US" sz="1400" dirty="0"/>
                        <a:t>in University’s Departments</a:t>
                      </a:r>
                    </a:p>
                    <a:p>
                      <a:r>
                        <a:rPr lang="en-US" sz="1400" dirty="0"/>
                        <a:t>for additional qualification</a:t>
                      </a:r>
                      <a:endParaRPr lang="bg-BG" sz="1400" dirty="0"/>
                    </a:p>
                  </a:txBody>
                  <a:tcPr/>
                </a:tc>
                <a:tc gridSpan="2">
                  <a:txBody>
                    <a:bodyPr/>
                    <a:lstStyle/>
                    <a:p>
                      <a:r>
                        <a:rPr lang="en-US" sz="1400" dirty="0"/>
                        <a:t>Non-formal learning for key</a:t>
                      </a:r>
                    </a:p>
                    <a:p>
                      <a:r>
                        <a:rPr lang="en-US" sz="1400" dirty="0"/>
                        <a:t>competencies, languages, art,</a:t>
                      </a:r>
                    </a:p>
                    <a:p>
                      <a:r>
                        <a:rPr lang="en-US" sz="1400" dirty="0"/>
                        <a:t>sport, out of class activities</a:t>
                      </a:r>
                      <a:endParaRPr lang="bg-BG" sz="1400" dirty="0"/>
                    </a:p>
                  </a:txBody>
                  <a:tcPr/>
                </a:tc>
                <a:tc hMerge="1">
                  <a:txBody>
                    <a:bodyPr/>
                    <a:lstStyle/>
                    <a:p>
                      <a:endParaRPr lang="bg-BG" sz="1200" dirty="0"/>
                    </a:p>
                  </a:txBody>
                  <a:tcPr/>
                </a:tc>
                <a:tc gridSpan="2">
                  <a:txBody>
                    <a:bodyPr/>
                    <a:lstStyle/>
                    <a:p>
                      <a:r>
                        <a:rPr lang="en-US" dirty="0"/>
                        <a:t>Informal learning: in the family,</a:t>
                      </a:r>
                    </a:p>
                    <a:p>
                      <a:r>
                        <a:rPr lang="en-US" dirty="0"/>
                        <a:t>at the workplace, through</a:t>
                      </a:r>
                    </a:p>
                    <a:p>
                      <a:r>
                        <a:rPr lang="en-US" dirty="0"/>
                        <a:t>media, libraries, etc.</a:t>
                      </a:r>
                      <a:endParaRPr lang="bg-BG" dirty="0"/>
                    </a:p>
                  </a:txBody>
                  <a:tcPr/>
                </a:tc>
                <a:tc hMerge="1">
                  <a:txBody>
                    <a:bodyPr/>
                    <a:lstStyle/>
                    <a:p>
                      <a:endParaRPr lang="bg-BG" dirty="0"/>
                    </a:p>
                  </a:txBody>
                  <a:tcPr/>
                </a:tc>
                <a:extLst>
                  <a:ext uri="{0D108BD9-81ED-4DB2-BD59-A6C34878D82A}">
                    <a16:rowId xmlns:a16="http://schemas.microsoft.com/office/drawing/2014/main" val="10006"/>
                  </a:ext>
                </a:extLst>
              </a:tr>
            </a:tbl>
          </a:graphicData>
        </a:graphic>
      </p:graphicFrame>
      <p:pic>
        <p:nvPicPr>
          <p:cNvPr id="17444" name="Picture 2" descr="D:\CARDS\Logos\1004teacher.jpg"/>
          <p:cNvPicPr>
            <a:picLocks noChangeAspect="1" noChangeArrowheads="1"/>
          </p:cNvPicPr>
          <p:nvPr/>
        </p:nvPicPr>
        <p:blipFill>
          <a:blip r:embed="rId2"/>
          <a:srcRect/>
          <a:stretch>
            <a:fillRect/>
          </a:stretch>
        </p:blipFill>
        <p:spPr bwMode="auto">
          <a:xfrm>
            <a:off x="611188" y="1268413"/>
            <a:ext cx="1524000" cy="1574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User\Downloads\MP90043903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4" name="Text Box 2"/>
          <p:cNvSpPr txBox="1">
            <a:spLocks noChangeArrowheads="1"/>
          </p:cNvSpPr>
          <p:nvPr/>
        </p:nvSpPr>
        <p:spPr bwMode="auto">
          <a:xfrm>
            <a:off x="214313" y="2357438"/>
            <a:ext cx="5913437" cy="2000250"/>
          </a:xfrm>
          <a:prstGeom prst="rect">
            <a:avLst/>
          </a:prstGeom>
          <a:solidFill>
            <a:srgbClr val="FFFFFF"/>
          </a:solidFill>
          <a:ln w="9525">
            <a:solidFill>
              <a:srgbClr val="000000"/>
            </a:solidFill>
            <a:miter lim="800000"/>
            <a:headEnd/>
            <a:tailEnd/>
          </a:ln>
        </p:spPr>
        <p:txBody>
          <a:bodyPr/>
          <a:lstStyle/>
          <a:p>
            <a:pPr algn="ctr"/>
            <a:r>
              <a:rPr lang="bg-BG" sz="1600" b="1">
                <a:solidFill>
                  <a:srgbClr val="333333"/>
                </a:solidFill>
                <a:latin typeface="Verdana" pitchFamily="34" charset="0"/>
                <a:cs typeface="Arial" charset="0"/>
              </a:rPr>
              <a:t>Pre-school education</a:t>
            </a:r>
            <a:endParaRPr lang="bg-BG" sz="1600">
              <a:latin typeface="Times New Roman" pitchFamily="18" charset="0"/>
              <a:cs typeface="Arial" charset="0"/>
            </a:endParaRPr>
          </a:p>
          <a:p>
            <a:pPr algn="ctr"/>
            <a:endParaRPr lang="bg-BG" sz="1600">
              <a:solidFill>
                <a:srgbClr val="333333"/>
              </a:solidFill>
              <a:latin typeface="Verdana" pitchFamily="34" charset="0"/>
              <a:cs typeface="Arial" charset="0"/>
            </a:endParaRPr>
          </a:p>
          <a:p>
            <a:pPr algn="ctr">
              <a:spcAft>
                <a:spcPts val="1200"/>
              </a:spcAft>
            </a:pPr>
            <a:r>
              <a:rPr lang="bg-BG" sz="1600">
                <a:solidFill>
                  <a:srgbClr val="333333"/>
                </a:solidFill>
                <a:latin typeface="Verdana" pitchFamily="34" charset="0"/>
                <a:cs typeface="Arial" charset="0"/>
              </a:rPr>
              <a:t>Pre-school education (ISCED’97, Level 0) embraces the children between 3 to 6/7 years. The attendance of kindergarten is optional. Next to the state-run kindergartens, which prevail (over 95 %), there are also private ones and their number is growing.</a:t>
            </a:r>
          </a:p>
          <a:p>
            <a:endParaRPr lang="bg-BG">
              <a:cs typeface="Arial" charset="0"/>
            </a:endParaRPr>
          </a:p>
        </p:txBody>
      </p:sp>
      <p:pic>
        <p:nvPicPr>
          <p:cNvPr id="18435" name="Picture 3" descr="C:\Users\User\Documents\What's up m-r NOBEL\Obrazovatelna sistema BG\Ph obrazovatelna sistema\Children\headerimgvvdff.jpg"/>
          <p:cNvPicPr>
            <a:picLocks noChangeAspect="1" noChangeArrowheads="1"/>
          </p:cNvPicPr>
          <p:nvPr/>
        </p:nvPicPr>
        <p:blipFill>
          <a:blip r:embed="rId3"/>
          <a:srcRect/>
          <a:stretch>
            <a:fillRect/>
          </a:stretch>
        </p:blipFill>
        <p:spPr bwMode="auto">
          <a:xfrm>
            <a:off x="6215063" y="0"/>
            <a:ext cx="2928937" cy="2473325"/>
          </a:xfrm>
          <a:prstGeom prst="rect">
            <a:avLst/>
          </a:prstGeom>
          <a:noFill/>
          <a:ln w="9525">
            <a:noFill/>
            <a:miter lim="800000"/>
            <a:headEnd/>
            <a:tailEnd/>
          </a:ln>
        </p:spPr>
      </p:pic>
      <p:pic>
        <p:nvPicPr>
          <p:cNvPr id="18436" name="Picture 4" descr="C:\Users\User\Documents\What's up m-r NOBEL\Obrazovatelna sistema BG\Ph obrazovatelna sistema\Children\cute_kids_cute_play-wide.jpg"/>
          <p:cNvPicPr>
            <a:picLocks noChangeAspect="1" noChangeArrowheads="1"/>
          </p:cNvPicPr>
          <p:nvPr/>
        </p:nvPicPr>
        <p:blipFill>
          <a:blip r:embed="rId4"/>
          <a:srcRect/>
          <a:stretch>
            <a:fillRect/>
          </a:stretch>
        </p:blipFill>
        <p:spPr bwMode="auto">
          <a:xfrm>
            <a:off x="1285875" y="4500563"/>
            <a:ext cx="7119938" cy="2357437"/>
          </a:xfrm>
          <a:prstGeom prst="rect">
            <a:avLst/>
          </a:prstGeom>
          <a:noFill/>
          <a:ln w="9525">
            <a:noFill/>
            <a:miter lim="800000"/>
            <a:headEnd/>
            <a:tailEnd/>
          </a:ln>
        </p:spPr>
      </p:pic>
      <p:pic>
        <p:nvPicPr>
          <p:cNvPr id="18437" name="Picture 5" descr="C:\Users\User\Documents\What's up m-r NOBEL\Obrazovatelna sistema BG\Ph obrazovatelna sistema\Children\cut.jpg"/>
          <p:cNvPicPr>
            <a:picLocks noChangeAspect="1" noChangeArrowheads="1"/>
          </p:cNvPicPr>
          <p:nvPr/>
        </p:nvPicPr>
        <p:blipFill>
          <a:blip r:embed="rId5"/>
          <a:srcRect/>
          <a:stretch>
            <a:fillRect/>
          </a:stretch>
        </p:blipFill>
        <p:spPr bwMode="auto">
          <a:xfrm>
            <a:off x="214313" y="214313"/>
            <a:ext cx="5610225" cy="1857375"/>
          </a:xfrm>
          <a:prstGeom prst="rect">
            <a:avLst/>
          </a:prstGeom>
          <a:noFill/>
          <a:ln w="9525">
            <a:noFill/>
            <a:miter lim="800000"/>
            <a:headEnd/>
            <a:tailEnd/>
          </a:ln>
        </p:spPr>
      </p:pic>
      <p:pic>
        <p:nvPicPr>
          <p:cNvPr id="18438" name="Picture 6" descr="C:\Users\User\Documents\What's up m-r NOBEL\Obrazovatelna sistema BG\Ph obrazovatelna sistema\Kindergartens\030.jpg"/>
          <p:cNvPicPr>
            <a:picLocks noChangeAspect="1" noChangeArrowheads="1"/>
          </p:cNvPicPr>
          <p:nvPr/>
        </p:nvPicPr>
        <p:blipFill>
          <a:blip r:embed="rId6"/>
          <a:srcRect/>
          <a:stretch>
            <a:fillRect/>
          </a:stretch>
        </p:blipFill>
        <p:spPr bwMode="auto">
          <a:xfrm>
            <a:off x="6286500" y="2643188"/>
            <a:ext cx="2701925" cy="1800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User\Downloads\MP90043903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8" name="Text Box 2"/>
          <p:cNvSpPr txBox="1">
            <a:spLocks noChangeArrowheads="1"/>
          </p:cNvSpPr>
          <p:nvPr/>
        </p:nvSpPr>
        <p:spPr bwMode="auto">
          <a:xfrm>
            <a:off x="285750" y="285750"/>
            <a:ext cx="8643938" cy="4429125"/>
          </a:xfrm>
          <a:prstGeom prst="rect">
            <a:avLst/>
          </a:prstGeom>
          <a:solidFill>
            <a:srgbClr val="FFFFFF"/>
          </a:solidFill>
          <a:ln w="9525">
            <a:solidFill>
              <a:srgbClr val="000000"/>
            </a:solidFill>
            <a:miter lim="800000"/>
            <a:headEnd/>
            <a:tailEnd/>
          </a:ln>
        </p:spPr>
        <p:txBody>
          <a:bodyPr/>
          <a:lstStyle/>
          <a:p>
            <a:pPr algn="ctr"/>
            <a:r>
              <a:rPr lang="bg-BG" sz="1400" b="1">
                <a:solidFill>
                  <a:srgbClr val="333333"/>
                </a:solidFill>
                <a:latin typeface="Verdana" pitchFamily="34" charset="0"/>
                <a:cs typeface="Arial" charset="0"/>
              </a:rPr>
              <a:t>Elementary and secondary education</a:t>
            </a:r>
          </a:p>
          <a:p>
            <a:pPr algn="ctr"/>
            <a:endParaRPr lang="bg-BG" sz="1400">
              <a:solidFill>
                <a:srgbClr val="333333"/>
              </a:solidFill>
              <a:latin typeface="Verdana" pitchFamily="34" charset="0"/>
              <a:cs typeface="Arial" charset="0"/>
            </a:endParaRPr>
          </a:p>
          <a:p>
            <a:pPr algn="ctr"/>
            <a:r>
              <a:rPr lang="bg-BG" sz="1200">
                <a:solidFill>
                  <a:srgbClr val="333333"/>
                </a:solidFill>
                <a:latin typeface="Verdana" pitchFamily="34" charset="0"/>
                <a:cs typeface="Arial" charset="0"/>
              </a:rPr>
              <a:t>Elementary education (grades 1 through 8) comprises primary school (grades 1 through 4 ISCED’97 Level 1) and junior high school (grades 5 – 8, ISCED’97 Level 2A). Elementary education can be obtained at state, municipality or private schools. In addition, at the same education level, vocational training is available in accordance with professional-technical curricula upon completion of grades 6, 7 or 8. The </a:t>
            </a:r>
            <a:r>
              <a:rPr lang="bg-BG" sz="1200" i="1">
                <a:solidFill>
                  <a:srgbClr val="333333"/>
                </a:solidFill>
                <a:latin typeface="Verdana" pitchFamily="34" charset="0"/>
                <a:cs typeface="Arial" charset="0"/>
              </a:rPr>
              <a:t>Certificate for Primary Education</a:t>
            </a:r>
            <a:r>
              <a:rPr lang="bg-BG" sz="1200">
                <a:solidFill>
                  <a:srgbClr val="333333"/>
                </a:solidFill>
                <a:latin typeface="Verdana" pitchFamily="34" charset="0"/>
                <a:cs typeface="Arial" charset="0"/>
              </a:rPr>
              <a:t> is issued upon successful completion of grade 4 and the </a:t>
            </a:r>
            <a:r>
              <a:rPr lang="bg-BG" sz="1200" i="1">
                <a:solidFill>
                  <a:srgbClr val="333333"/>
                </a:solidFill>
                <a:latin typeface="Verdana" pitchFamily="34" charset="0"/>
                <a:cs typeface="Arial" charset="0"/>
              </a:rPr>
              <a:t>Certificate for Elementary Education</a:t>
            </a:r>
            <a:r>
              <a:rPr lang="bg-BG" sz="1200">
                <a:solidFill>
                  <a:srgbClr val="333333"/>
                </a:solidFill>
                <a:latin typeface="Verdana" pitchFamily="34" charset="0"/>
                <a:cs typeface="Arial" charset="0"/>
              </a:rPr>
              <a:t> is obtained for successful completion of grade 8.</a:t>
            </a:r>
          </a:p>
          <a:p>
            <a:pPr algn="ctr"/>
            <a:endParaRPr lang="bg-BG" sz="1200">
              <a:solidFill>
                <a:srgbClr val="333333"/>
              </a:solidFill>
              <a:latin typeface="Verdana" pitchFamily="34" charset="0"/>
              <a:cs typeface="Arial" charset="0"/>
            </a:endParaRPr>
          </a:p>
          <a:p>
            <a:pPr algn="ctr"/>
            <a:r>
              <a:rPr lang="bg-BG" sz="1200">
                <a:solidFill>
                  <a:srgbClr val="333333"/>
                </a:solidFill>
                <a:latin typeface="Verdana" pitchFamily="34" charset="0"/>
                <a:cs typeface="Arial" charset="0"/>
              </a:rPr>
              <a:t>Secondary education (ISCED’97 Level 3А) can be divided into comprehensive education (comprehensive and specialized schools) and vocational training. General secondary education can be obtained at comprehensive schools (course duration 3-4 years) and at specialized schools (course duration 4-5 years). The admission in the specialized schools is upon completion of grades 7 or 8 and after exams depending on the profile of the school. (in Bulgarian language and literature, mathematics, humanities etc.)</a:t>
            </a:r>
          </a:p>
          <a:p>
            <a:pPr algn="ctr"/>
            <a:endParaRPr lang="bg-BG" sz="1200">
              <a:solidFill>
                <a:srgbClr val="333333"/>
              </a:solidFill>
              <a:latin typeface="Verdana" pitchFamily="34" charset="0"/>
              <a:cs typeface="Arial" charset="0"/>
            </a:endParaRPr>
          </a:p>
          <a:p>
            <a:pPr algn="ctr"/>
            <a:r>
              <a:rPr lang="bg-BG" sz="1200">
                <a:solidFill>
                  <a:srgbClr val="333333"/>
                </a:solidFill>
                <a:latin typeface="Verdana" pitchFamily="34" charset="0"/>
                <a:cs typeface="Arial" charset="0"/>
              </a:rPr>
              <a:t>Secondary education can be obtained also at technical schools after completion of grade 8 and 4 years of training or after completion of grade 7 and 5 years of training. Vocational schools with a three-year curriculum also provide secondary education.</a:t>
            </a:r>
          </a:p>
          <a:p>
            <a:pPr algn="ctr"/>
            <a:endParaRPr lang="bg-BG" sz="1200">
              <a:solidFill>
                <a:srgbClr val="333333"/>
              </a:solidFill>
              <a:latin typeface="Verdana" pitchFamily="34" charset="0"/>
              <a:cs typeface="Arial" charset="0"/>
            </a:endParaRPr>
          </a:p>
          <a:p>
            <a:pPr algn="ctr">
              <a:spcAft>
                <a:spcPts val="1200"/>
              </a:spcAft>
            </a:pPr>
            <a:r>
              <a:rPr lang="bg-BG" sz="1200">
                <a:solidFill>
                  <a:srgbClr val="333333"/>
                </a:solidFill>
                <a:latin typeface="Verdana" pitchFamily="34" charset="0"/>
                <a:cs typeface="Arial" charset="0"/>
              </a:rPr>
              <a:t>Educational curricula for technical vocational schools (ISCED’ 97 Level 3С) are offered after completion of elementary education, the course duration is 2 years. The acquired vocational qualification enables the access to the labor market.</a:t>
            </a:r>
          </a:p>
          <a:p>
            <a:endParaRPr lang="bg-BG">
              <a:cs typeface="Arial" charset="0"/>
            </a:endParaRPr>
          </a:p>
        </p:txBody>
      </p:sp>
      <p:pic>
        <p:nvPicPr>
          <p:cNvPr id="19459" name="Picture 4" descr="D:\CARDS\Christmas school\8361-001-26-1078.gif"/>
          <p:cNvPicPr>
            <a:picLocks noChangeAspect="1" noChangeArrowheads="1" noCrop="1"/>
          </p:cNvPicPr>
          <p:nvPr/>
        </p:nvPicPr>
        <p:blipFill>
          <a:blip r:embed="rId3"/>
          <a:srcRect/>
          <a:stretch>
            <a:fillRect/>
          </a:stretch>
        </p:blipFill>
        <p:spPr bwMode="auto">
          <a:xfrm>
            <a:off x="5580063" y="5013325"/>
            <a:ext cx="1439862" cy="1439863"/>
          </a:xfrm>
          <a:prstGeom prst="rect">
            <a:avLst/>
          </a:prstGeom>
          <a:noFill/>
          <a:ln w="9525">
            <a:noFill/>
            <a:miter lim="800000"/>
            <a:headEnd/>
            <a:tailEnd/>
          </a:ln>
        </p:spPr>
      </p:pic>
      <p:pic>
        <p:nvPicPr>
          <p:cNvPr id="19460" name="Picture 5" descr="D:\CARDS\Christmas school\back2school.gif"/>
          <p:cNvPicPr>
            <a:picLocks noChangeAspect="1" noChangeArrowheads="1"/>
          </p:cNvPicPr>
          <p:nvPr/>
        </p:nvPicPr>
        <p:blipFill>
          <a:blip r:embed="rId4"/>
          <a:srcRect/>
          <a:stretch>
            <a:fillRect/>
          </a:stretch>
        </p:blipFill>
        <p:spPr bwMode="auto">
          <a:xfrm>
            <a:off x="1908175" y="4797425"/>
            <a:ext cx="1627188" cy="1828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User\Downloads\MP90043903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2" name="Text Box 2"/>
          <p:cNvSpPr txBox="1">
            <a:spLocks noChangeArrowheads="1"/>
          </p:cNvSpPr>
          <p:nvPr/>
        </p:nvSpPr>
        <p:spPr bwMode="auto">
          <a:xfrm>
            <a:off x="2051050" y="404813"/>
            <a:ext cx="6203950" cy="4537075"/>
          </a:xfrm>
          <a:prstGeom prst="rect">
            <a:avLst/>
          </a:prstGeom>
          <a:solidFill>
            <a:srgbClr val="FFFFFF"/>
          </a:solidFill>
          <a:ln w="9525">
            <a:solidFill>
              <a:srgbClr val="000000"/>
            </a:solidFill>
            <a:miter lim="800000"/>
            <a:headEnd/>
            <a:tailEnd/>
          </a:ln>
        </p:spPr>
        <p:txBody>
          <a:bodyPr/>
          <a:lstStyle/>
          <a:p>
            <a:pPr algn="ctr"/>
            <a:r>
              <a:rPr lang="bg-BG" sz="1200" b="1">
                <a:solidFill>
                  <a:srgbClr val="333333"/>
                </a:solidFill>
                <a:latin typeface="Verdana" pitchFamily="34" charset="0"/>
                <a:cs typeface="Arial" charset="0"/>
              </a:rPr>
              <a:t>General secondary (comprehensive) education</a:t>
            </a:r>
          </a:p>
          <a:p>
            <a:pPr algn="ctr"/>
            <a:endParaRPr lang="bg-BG" sz="1200">
              <a:solidFill>
                <a:srgbClr val="333333"/>
              </a:solidFill>
              <a:latin typeface="Verdana" pitchFamily="34" charset="0"/>
              <a:cs typeface="Arial" charset="0"/>
            </a:endParaRPr>
          </a:p>
          <a:p>
            <a:pPr algn="ctr"/>
            <a:r>
              <a:rPr lang="bg-BG" sz="1200">
                <a:solidFill>
                  <a:srgbClr val="333333"/>
                </a:solidFill>
                <a:latin typeface="Verdana" pitchFamily="34" charset="0"/>
                <a:cs typeface="Arial" charset="0"/>
              </a:rPr>
              <a:t>The general secondary education (upper level) can be divided into secondary comprehensive and secondary specialized education. Secondary comprehensive education can be obtained at secondary comprehensive schools (for 3-4 years), and the secondary specialized education – at specialized secondary schools (for 4-5 years). The admission to the specialized schools is upon completion of grade 7 or grade 8 and successful passage of the entry exams, corresponding to the school profile (in Bulgarian language and literature, mathematics, humanities etc.)</a:t>
            </a:r>
          </a:p>
          <a:p>
            <a:pPr algn="ctr"/>
            <a:endParaRPr lang="bg-BG" sz="1200">
              <a:solidFill>
                <a:srgbClr val="333333"/>
              </a:solidFill>
              <a:latin typeface="Verdana" pitchFamily="34" charset="0"/>
              <a:cs typeface="Arial" charset="0"/>
            </a:endParaRPr>
          </a:p>
          <a:p>
            <a:pPr algn="ctr"/>
            <a:r>
              <a:rPr lang="bg-BG" sz="1200">
                <a:solidFill>
                  <a:srgbClr val="333333"/>
                </a:solidFill>
                <a:latin typeface="Verdana" pitchFamily="34" charset="0"/>
                <a:cs typeface="Arial" charset="0"/>
              </a:rPr>
              <a:t>General secondary education (upper level) is offered by:</a:t>
            </a:r>
          </a:p>
          <a:p>
            <a:pPr algn="ctr"/>
            <a:endParaRPr lang="bg-BG" sz="1200">
              <a:solidFill>
                <a:srgbClr val="333333"/>
              </a:solidFill>
              <a:latin typeface="Verdana" pitchFamily="34" charset="0"/>
              <a:cs typeface="Arial" charset="0"/>
            </a:endParaRPr>
          </a:p>
          <a:p>
            <a:pPr algn="ctr">
              <a:spcBef>
                <a:spcPts val="500"/>
              </a:spcBef>
              <a:spcAft>
                <a:spcPts val="500"/>
              </a:spcAft>
              <a:buClr>
                <a:srgbClr val="333333"/>
              </a:buClr>
              <a:buFont typeface="Symbol" pitchFamily="18" charset="2"/>
              <a:buChar char="·"/>
            </a:pPr>
            <a:r>
              <a:rPr lang="bg-BG" sz="1200" b="1">
                <a:solidFill>
                  <a:srgbClr val="333333"/>
                </a:solidFill>
                <a:latin typeface="Verdana" pitchFamily="34" charset="0"/>
                <a:cs typeface="Arial" charset="0"/>
              </a:rPr>
              <a:t>Secondary comprehensive schools</a:t>
            </a:r>
            <a:r>
              <a:rPr lang="bg-BG" sz="1200">
                <a:solidFill>
                  <a:srgbClr val="333333"/>
                </a:solidFill>
                <a:latin typeface="Verdana" pitchFamily="34" charset="0"/>
                <a:cs typeface="Arial" charset="0"/>
              </a:rPr>
              <a:t>, they cover: primary school level – grades 1 through 4; junior high school – grades 5 through 8 and secondary school level – grades 9 through 11.</a:t>
            </a:r>
          </a:p>
          <a:p>
            <a:pPr algn="ctr">
              <a:spcBef>
                <a:spcPts val="500"/>
              </a:spcBef>
              <a:spcAft>
                <a:spcPts val="500"/>
              </a:spcAft>
              <a:buClr>
                <a:srgbClr val="333333"/>
              </a:buClr>
              <a:buFont typeface="Symbol" pitchFamily="18" charset="2"/>
              <a:buChar char="·"/>
            </a:pPr>
            <a:r>
              <a:rPr lang="bg-BG" sz="1200" b="1">
                <a:solidFill>
                  <a:srgbClr val="333333"/>
                </a:solidFill>
                <a:latin typeface="Verdana" pitchFamily="34" charset="0"/>
                <a:cs typeface="Arial" charset="0"/>
              </a:rPr>
              <a:t>Specialized schools with emphasis on foreign languages </a:t>
            </a:r>
            <a:r>
              <a:rPr lang="bg-BG" sz="1200">
                <a:solidFill>
                  <a:srgbClr val="333333"/>
                </a:solidFill>
                <a:latin typeface="Verdana" pitchFamily="34" charset="0"/>
                <a:cs typeface="Arial" charset="0"/>
              </a:rPr>
              <a:t>(language schools) – admission after grade 7 and upon entry exams. They cover grades 8 through 12/13.</a:t>
            </a:r>
          </a:p>
          <a:p>
            <a:pPr algn="ctr">
              <a:spcBef>
                <a:spcPts val="500"/>
              </a:spcBef>
              <a:spcAft>
                <a:spcPts val="500"/>
              </a:spcAft>
              <a:buClr>
                <a:srgbClr val="333333"/>
              </a:buClr>
              <a:buFont typeface="Symbol" pitchFamily="18" charset="2"/>
              <a:buChar char="·"/>
            </a:pPr>
            <a:r>
              <a:rPr lang="bg-BG" sz="1200" b="1">
                <a:solidFill>
                  <a:srgbClr val="333333"/>
                </a:solidFill>
                <a:latin typeface="Verdana" pitchFamily="34" charset="0"/>
                <a:cs typeface="Arial" charset="0"/>
              </a:rPr>
              <a:t>Specialized secondary schools – </a:t>
            </a:r>
            <a:r>
              <a:rPr lang="bg-BG" sz="1200">
                <a:solidFill>
                  <a:srgbClr val="333333"/>
                </a:solidFill>
                <a:latin typeface="Verdana" pitchFamily="34" charset="0"/>
                <a:cs typeface="Arial" charset="0"/>
              </a:rPr>
              <a:t>admission upon completion of grade 8 (theses are schools with emphasis either on science and/or mathematics, or on humanities, or sports, or arts etc.) They cover grades 9 through 12/13.</a:t>
            </a:r>
            <a:endParaRPr lang="en-US" sz="1200">
              <a:solidFill>
                <a:srgbClr val="333333"/>
              </a:solidFill>
              <a:latin typeface="Verdana" pitchFamily="34" charset="0"/>
              <a:cs typeface="Arial" charset="0"/>
            </a:endParaRPr>
          </a:p>
        </p:txBody>
      </p:sp>
      <p:pic>
        <p:nvPicPr>
          <p:cNvPr id="20483" name="Picture 3" descr="C:\Users\User\Pictures\prod_763_21597.gif"/>
          <p:cNvPicPr>
            <a:picLocks noChangeAspect="1" noChangeArrowheads="1" noCrop="1"/>
          </p:cNvPicPr>
          <p:nvPr/>
        </p:nvPicPr>
        <p:blipFill>
          <a:blip r:embed="rId3"/>
          <a:srcRect/>
          <a:stretch>
            <a:fillRect/>
          </a:stretch>
        </p:blipFill>
        <p:spPr bwMode="auto">
          <a:xfrm>
            <a:off x="395288" y="1628775"/>
            <a:ext cx="1590675" cy="936625"/>
          </a:xfrm>
          <a:prstGeom prst="rect">
            <a:avLst/>
          </a:prstGeom>
          <a:noFill/>
          <a:ln w="9525">
            <a:noFill/>
            <a:miter lim="800000"/>
            <a:headEnd/>
            <a:tailEnd/>
          </a:ln>
        </p:spPr>
      </p:pic>
      <p:pic>
        <p:nvPicPr>
          <p:cNvPr id="20484" name="Picture 4" descr="C:\Users\User\Documents\What's up m-r NOBEL\Obrazovatelna sistema BG\Ph obrazovatelna sistema\Students\pict2.jpg"/>
          <p:cNvPicPr>
            <a:picLocks noChangeAspect="1" noChangeArrowheads="1"/>
          </p:cNvPicPr>
          <p:nvPr/>
        </p:nvPicPr>
        <p:blipFill>
          <a:blip r:embed="rId4"/>
          <a:srcRect/>
          <a:stretch>
            <a:fillRect/>
          </a:stretch>
        </p:blipFill>
        <p:spPr bwMode="auto">
          <a:xfrm>
            <a:off x="2339975" y="5084763"/>
            <a:ext cx="5378450" cy="1546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User\Downloads\MP90043903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6" name="TextBox 2"/>
          <p:cNvSpPr txBox="1">
            <a:spLocks noChangeArrowheads="1"/>
          </p:cNvSpPr>
          <p:nvPr/>
        </p:nvSpPr>
        <p:spPr bwMode="auto">
          <a:xfrm>
            <a:off x="250825" y="260350"/>
            <a:ext cx="5689600" cy="923925"/>
          </a:xfrm>
          <a:prstGeom prst="rect">
            <a:avLst/>
          </a:prstGeom>
          <a:noFill/>
          <a:ln w="9525">
            <a:noFill/>
            <a:miter lim="800000"/>
            <a:headEnd/>
            <a:tailEnd/>
          </a:ln>
        </p:spPr>
        <p:txBody>
          <a:bodyPr>
            <a:spAutoFit/>
          </a:bodyPr>
          <a:lstStyle/>
          <a:p>
            <a:r>
              <a:rPr lang="en-US" b="1">
                <a:latin typeface="Calibri" pitchFamily="34" charset="0"/>
              </a:rPr>
              <a:t>SOFIA UNIVERSITYST. KLIMENT OHRIDSKI</a:t>
            </a:r>
            <a:endParaRPr lang="en-US">
              <a:latin typeface="Calibri" pitchFamily="34" charset="0"/>
            </a:endParaRPr>
          </a:p>
          <a:p>
            <a:r>
              <a:rPr lang="en-US" sz="1200">
                <a:latin typeface="Calibri" pitchFamily="34" charset="0"/>
              </a:rPr>
              <a:t>1504 Sofia, 15 Tsar Osvoboditel Blvd.</a:t>
            </a:r>
          </a:p>
          <a:p>
            <a:r>
              <a:rPr lang="en-US" sz="1200">
                <a:latin typeface="Calibri" pitchFamily="34" charset="0"/>
              </a:rPr>
              <a:t>Phone </a:t>
            </a:r>
            <a:r>
              <a:rPr lang="bg-BG" sz="1200">
                <a:latin typeface="Calibri" pitchFamily="34" charset="0"/>
              </a:rPr>
              <a:t>Е</a:t>
            </a:r>
            <a:r>
              <a:rPr lang="en-US" sz="1200">
                <a:latin typeface="Calibri" pitchFamily="34" charset="0"/>
              </a:rPr>
              <a:t>xchange: (+359 2) 9308 200 begin_of_the_skype_highlighting (+359 2) 9308 200 end_of_the_skype_highlighting Fax: (+359 2) 9460 255</a:t>
            </a:r>
            <a:endParaRPr lang="bg-BG" sz="1200">
              <a:latin typeface="Calibri" pitchFamily="34" charset="0"/>
            </a:endParaRPr>
          </a:p>
        </p:txBody>
      </p:sp>
      <p:sp>
        <p:nvSpPr>
          <p:cNvPr id="21507" name="TextBox 3"/>
          <p:cNvSpPr txBox="1">
            <a:spLocks noChangeArrowheads="1"/>
          </p:cNvSpPr>
          <p:nvPr/>
        </p:nvSpPr>
        <p:spPr bwMode="auto">
          <a:xfrm>
            <a:off x="179388" y="1341438"/>
            <a:ext cx="5472112" cy="4462462"/>
          </a:xfrm>
          <a:prstGeom prst="rect">
            <a:avLst/>
          </a:prstGeom>
          <a:noFill/>
          <a:ln w="9525">
            <a:noFill/>
            <a:miter lim="800000"/>
            <a:headEnd/>
            <a:tailEnd/>
          </a:ln>
        </p:spPr>
        <p:txBody>
          <a:bodyPr>
            <a:spAutoFit/>
          </a:bodyPr>
          <a:lstStyle/>
          <a:p>
            <a:r>
              <a:rPr lang="en-US" sz="1400">
                <a:latin typeface="Calibri" pitchFamily="34" charset="0"/>
              </a:rPr>
              <a:t>The Sofia University St. Kliment Ohridski is the first higher educational institution in Bulgaria. Its history is an embodiment and a continuation of centuries of cultural and educational tradition in this country. </a:t>
            </a:r>
            <a:br>
              <a:rPr lang="en-US" sz="1400">
                <a:latin typeface="Calibri" pitchFamily="34" charset="0"/>
              </a:rPr>
            </a:br>
            <a:r>
              <a:rPr lang="en-US" sz="1400" u="sng">
                <a:latin typeface="Calibri" pitchFamily="34" charset="0"/>
              </a:rPr>
              <a:t>Public teaching activities</a:t>
            </a:r>
            <a:r>
              <a:rPr lang="en-US" sz="1400">
                <a:latin typeface="Calibri" pitchFamily="34" charset="0"/>
              </a:rPr>
              <a:t> in Bulgaria date back to the second half of the 9th century. </a:t>
            </a:r>
            <a:br>
              <a:rPr lang="en-US" sz="1400">
                <a:latin typeface="Calibri" pitchFamily="34" charset="0"/>
              </a:rPr>
            </a:br>
            <a:r>
              <a:rPr lang="en-US" sz="1400">
                <a:latin typeface="Calibri" pitchFamily="34" charset="0"/>
              </a:rPr>
              <a:t>During the Bulgarian Renaissance, a new </a:t>
            </a:r>
            <a:r>
              <a:rPr lang="en-US" sz="1400" u="sng">
                <a:latin typeface="Calibri" pitchFamily="34" charset="0"/>
              </a:rPr>
              <a:t>idea</a:t>
            </a:r>
            <a:r>
              <a:rPr lang="en-US" sz="1400">
                <a:latin typeface="Calibri" pitchFamily="34" charset="0"/>
              </a:rPr>
              <a:t> for </a:t>
            </a:r>
            <a:r>
              <a:rPr lang="en-US" sz="1400" u="sng">
                <a:latin typeface="Calibri" pitchFamily="34" charset="0"/>
              </a:rPr>
              <a:t>opening</a:t>
            </a:r>
            <a:r>
              <a:rPr lang="en-US" sz="1400">
                <a:latin typeface="Calibri" pitchFamily="34" charset="0"/>
              </a:rPr>
              <a:t> a </a:t>
            </a:r>
            <a:r>
              <a:rPr lang="en-US" sz="1400" u="sng">
                <a:latin typeface="Calibri" pitchFamily="34" charset="0"/>
              </a:rPr>
              <a:t>School of Higher Education</a:t>
            </a:r>
            <a:r>
              <a:rPr lang="en-US" sz="1400">
                <a:latin typeface="Calibri" pitchFamily="34" charset="0"/>
              </a:rPr>
              <a:t> was conceived. </a:t>
            </a:r>
          </a:p>
          <a:p>
            <a:r>
              <a:rPr lang="en-US" sz="1400">
                <a:latin typeface="Calibri" pitchFamily="34" charset="0"/>
              </a:rPr>
              <a:t>The prestige of the School of Higher Education grew rapidly with the cultural and educational mission it acquired after the Liberation in 1878.</a:t>
            </a:r>
          </a:p>
          <a:p>
            <a:r>
              <a:rPr lang="en-US" sz="1400" u="sng">
                <a:latin typeface="Calibri" pitchFamily="34" charset="0"/>
              </a:rPr>
              <a:t>Year by year</a:t>
            </a:r>
            <a:r>
              <a:rPr lang="en-US" sz="1400">
                <a:latin typeface="Calibri" pitchFamily="34" charset="0"/>
              </a:rPr>
              <a:t> the Sofia University has developed into an important </a:t>
            </a:r>
            <a:r>
              <a:rPr lang="en-US" sz="1400" u="sng">
                <a:latin typeface="Calibri" pitchFamily="34" charset="0"/>
              </a:rPr>
              <a:t>academic and scientific centre</a:t>
            </a:r>
            <a:r>
              <a:rPr lang="en-US" sz="1400">
                <a:latin typeface="Calibri" pitchFamily="34" charset="0"/>
              </a:rPr>
              <a:t> on the Balkans, a well developed academic institution with European dimensions. Today Sofia University St. Kliment Ohridski is the largest and most prestigious educational and scientific centre in the country. </a:t>
            </a:r>
            <a:br>
              <a:rPr lang="en-US" sz="1400">
                <a:latin typeface="Calibri" pitchFamily="34" charset="0"/>
              </a:rPr>
            </a:br>
            <a:r>
              <a:rPr lang="en-US" sz="1400">
                <a:latin typeface="Calibri" pitchFamily="34" charset="0"/>
              </a:rPr>
              <a:t>Its </a:t>
            </a:r>
            <a:r>
              <a:rPr lang="en-US" sz="1400" u="sng">
                <a:latin typeface="Calibri" pitchFamily="34" charset="0"/>
              </a:rPr>
              <a:t>main building</a:t>
            </a:r>
            <a:r>
              <a:rPr lang="en-US" sz="1400">
                <a:latin typeface="Calibri" pitchFamily="34" charset="0"/>
              </a:rPr>
              <a:t> is situated at 15 Tsar Osvoboditel Blvd. The Faculties of Mathematics and Informatics, Physics, Chemistry, Biology, Journalism and Mass Communication, Theology, Economics and Business Administration, and Preschool and Primary School Education are spread over several campuses around Sofia.</a:t>
            </a:r>
          </a:p>
          <a:p>
            <a:endParaRPr lang="bg-BG">
              <a:latin typeface="Calibri" pitchFamily="34" charset="0"/>
            </a:endParaRPr>
          </a:p>
        </p:txBody>
      </p:sp>
      <p:sp>
        <p:nvSpPr>
          <p:cNvPr id="21508" name="TextBox 9"/>
          <p:cNvSpPr txBox="1">
            <a:spLocks noChangeArrowheads="1"/>
          </p:cNvSpPr>
          <p:nvPr/>
        </p:nvSpPr>
        <p:spPr bwMode="auto">
          <a:xfrm>
            <a:off x="6084888" y="2060575"/>
            <a:ext cx="2808287" cy="3770313"/>
          </a:xfrm>
          <a:prstGeom prst="rect">
            <a:avLst/>
          </a:prstGeom>
          <a:noFill/>
          <a:ln w="9525">
            <a:noFill/>
            <a:miter lim="800000"/>
            <a:headEnd/>
            <a:tailEnd/>
          </a:ln>
        </p:spPr>
        <p:txBody>
          <a:bodyPr>
            <a:spAutoFit/>
          </a:bodyPr>
          <a:lstStyle/>
          <a:p>
            <a:endParaRPr lang="en-US">
              <a:latin typeface="Calibri" pitchFamily="34" charset="0"/>
            </a:endParaRPr>
          </a:p>
          <a:p>
            <a:endParaRPr lang="en-US" sz="1400">
              <a:latin typeface="Calibri" pitchFamily="34" charset="0"/>
            </a:endParaRPr>
          </a:p>
          <a:p>
            <a:endParaRPr lang="en-US" sz="1400">
              <a:latin typeface="Calibri" pitchFamily="34" charset="0"/>
            </a:endParaRPr>
          </a:p>
          <a:p>
            <a:endParaRPr lang="en-US" sz="1400">
              <a:latin typeface="Calibri" pitchFamily="34" charset="0"/>
            </a:endParaRPr>
          </a:p>
          <a:p>
            <a:endParaRPr lang="en-US" sz="1400">
              <a:latin typeface="Calibri" pitchFamily="34" charset="0"/>
            </a:endParaRPr>
          </a:p>
          <a:p>
            <a:endParaRPr lang="en-US" sz="1400">
              <a:latin typeface="Calibri" pitchFamily="34" charset="0"/>
            </a:endParaRPr>
          </a:p>
          <a:p>
            <a:r>
              <a:rPr lang="en-US" sz="1400">
                <a:latin typeface="Calibri" pitchFamily="34" charset="0"/>
              </a:rPr>
              <a:t>St. Clement of Ohrid University of Sofia</a:t>
            </a:r>
          </a:p>
          <a:p>
            <a:r>
              <a:rPr lang="en-US" sz="1400">
                <a:latin typeface="Calibri" pitchFamily="34" charset="0"/>
              </a:rPr>
              <a:t>Established1 October 1888</a:t>
            </a:r>
            <a:br>
              <a:rPr lang="en-US" sz="1400">
                <a:latin typeface="Calibri" pitchFamily="34" charset="0"/>
              </a:rPr>
            </a:br>
            <a:r>
              <a:rPr lang="en-US" sz="1400">
                <a:latin typeface="Calibri" pitchFamily="34" charset="0"/>
              </a:rPr>
              <a:t>(127 years ago)</a:t>
            </a:r>
          </a:p>
          <a:p>
            <a:r>
              <a:rPr lang="en-US" sz="1400">
                <a:latin typeface="Calibri" pitchFamily="34" charset="0"/>
              </a:rPr>
              <a:t>Type Public</a:t>
            </a:r>
          </a:p>
          <a:p>
            <a:r>
              <a:rPr lang="en-US" sz="1400">
                <a:latin typeface="Calibri" pitchFamily="34" charset="0"/>
              </a:rPr>
              <a:t>Rector Professor Ivan Ilchev</a:t>
            </a:r>
          </a:p>
          <a:p>
            <a:r>
              <a:rPr lang="en-US" sz="1400">
                <a:latin typeface="Calibri" pitchFamily="34" charset="0"/>
              </a:rPr>
              <a:t>Students~21,000</a:t>
            </a:r>
          </a:p>
          <a:p>
            <a:r>
              <a:rPr lang="en-US" sz="1400">
                <a:latin typeface="Calibri" pitchFamily="34" charset="0"/>
              </a:rPr>
              <a:t>Location Sofia, Bulgaria</a:t>
            </a:r>
          </a:p>
          <a:p>
            <a:r>
              <a:rPr lang="en-US" sz="1400">
                <a:latin typeface="Calibri" pitchFamily="34" charset="0"/>
              </a:rPr>
              <a:t>Campus Urban</a:t>
            </a:r>
          </a:p>
          <a:p>
            <a:r>
              <a:rPr lang="en-US" sz="1400">
                <a:latin typeface="Calibri" pitchFamily="34" charset="0"/>
              </a:rPr>
              <a:t>Affiliations EUA</a:t>
            </a:r>
          </a:p>
          <a:p>
            <a:r>
              <a:rPr lang="en-US" sz="1400">
                <a:latin typeface="Calibri" pitchFamily="34" charset="0"/>
              </a:rPr>
              <a:t>Website  </a:t>
            </a:r>
            <a:r>
              <a:rPr lang="en-US" sz="1400">
                <a:latin typeface="Calibri" pitchFamily="34" charset="0"/>
                <a:hlinkClick r:id="rId3"/>
              </a:rPr>
              <a:t>www.uni-sofia.bg</a:t>
            </a:r>
            <a:endParaRPr lang="bg-BG" sz="1400">
              <a:latin typeface="Calibri" pitchFamily="34" charset="0"/>
            </a:endParaRPr>
          </a:p>
        </p:txBody>
      </p:sp>
      <p:pic>
        <p:nvPicPr>
          <p:cNvPr id="21509" name="Picture 7" descr="File:Sofia University Logo.png">
            <a:hlinkClick r:id="rId4"/>
          </p:cNvPr>
          <p:cNvPicPr>
            <a:picLocks noChangeAspect="1" noChangeArrowheads="1"/>
          </p:cNvPicPr>
          <p:nvPr/>
        </p:nvPicPr>
        <p:blipFill>
          <a:blip r:embed="rId5"/>
          <a:srcRect/>
          <a:stretch>
            <a:fillRect/>
          </a:stretch>
        </p:blipFill>
        <p:spPr bwMode="auto">
          <a:xfrm>
            <a:off x="6948488" y="1916113"/>
            <a:ext cx="1201737" cy="1466850"/>
          </a:xfrm>
          <a:prstGeom prst="rect">
            <a:avLst/>
          </a:prstGeom>
          <a:noFill/>
          <a:ln w="9525">
            <a:noFill/>
            <a:miter lim="800000"/>
            <a:headEnd/>
            <a:tailEnd/>
          </a:ln>
        </p:spPr>
      </p:pic>
      <p:pic>
        <p:nvPicPr>
          <p:cNvPr id="21510" name="Picture 11" descr="http://upload.wikimedia.org/wikipedia/commons/thumb/c/ca/Sofia_University_panorama_2.jpg/220px-Sofia_University_panorama_2.jpg">
            <a:hlinkClick r:id="rId6"/>
          </p:cNvPr>
          <p:cNvPicPr>
            <a:picLocks noChangeAspect="1" noChangeArrowheads="1"/>
          </p:cNvPicPr>
          <p:nvPr/>
        </p:nvPicPr>
        <p:blipFill>
          <a:blip r:embed="rId7"/>
          <a:srcRect/>
          <a:stretch>
            <a:fillRect/>
          </a:stretch>
        </p:blipFill>
        <p:spPr bwMode="auto">
          <a:xfrm>
            <a:off x="6300788" y="404813"/>
            <a:ext cx="2519362" cy="1223962"/>
          </a:xfrm>
          <a:prstGeom prst="rect">
            <a:avLst/>
          </a:prstGeom>
          <a:noFill/>
          <a:ln w="9525">
            <a:noFill/>
            <a:miter lim="800000"/>
            <a:headEnd/>
            <a:tailEnd/>
          </a:ln>
        </p:spPr>
      </p:pic>
      <p:pic>
        <p:nvPicPr>
          <p:cNvPr id="21511" name="Picture 12" descr="http://upload.wikimedia.org/wikipedia/commons/thumb/5/55/Sofia_University_9.jpg/220px-Sofia_University_9.jpg">
            <a:hlinkClick r:id="rId8"/>
          </p:cNvPr>
          <p:cNvPicPr>
            <a:picLocks noChangeAspect="1" noChangeArrowheads="1"/>
          </p:cNvPicPr>
          <p:nvPr/>
        </p:nvPicPr>
        <p:blipFill>
          <a:blip r:embed="rId9"/>
          <a:srcRect/>
          <a:stretch>
            <a:fillRect/>
          </a:stretch>
        </p:blipFill>
        <p:spPr bwMode="auto">
          <a:xfrm>
            <a:off x="2771775" y="5516563"/>
            <a:ext cx="1728788" cy="11525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2651</Words>
  <Application>Microsoft Office PowerPoint</Application>
  <PresentationFormat>Diaprojekcija na zaslonu (4:3)</PresentationFormat>
  <Paragraphs>266</Paragraphs>
  <Slides>15</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15</vt:i4>
      </vt:variant>
    </vt:vector>
  </HeadingPairs>
  <TitlesOfParts>
    <vt:vector size="21" baseType="lpstr">
      <vt:lpstr>Arial</vt:lpstr>
      <vt:lpstr>Calibri</vt:lpstr>
      <vt:lpstr>Symbol</vt:lpstr>
      <vt:lpstr>Times New Roman</vt:lpstr>
      <vt:lpstr>Verdana</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Mojca Perić</cp:lastModifiedBy>
  <cp:revision>99</cp:revision>
  <dcterms:created xsi:type="dcterms:W3CDTF">2012-08-12T05:42:34Z</dcterms:created>
  <dcterms:modified xsi:type="dcterms:W3CDTF">2022-06-23T13:26:02Z</dcterms:modified>
</cp:coreProperties>
</file>