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A2BD680-3420-4391-8E7E-283142F1674E}" type="datetimeFigureOut">
              <a:rPr lang="el-GR" smtClean="0"/>
              <a:t>23/6/2022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B9BC9DF-4EFB-49F3-884E-6288E050AA5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2BD680-3420-4391-8E7E-283142F1674E}" type="datetimeFigureOut">
              <a:rPr lang="el-GR" smtClean="0"/>
              <a:t>23/6/2022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9BC9DF-4EFB-49F3-884E-6288E050AA5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b="1" dirty="0">
                <a:latin typeface="Comic Sans MS" pitchFamily="66" charset="0"/>
              </a:rPr>
              <a:t>CHRISTMAS IN GREECE</a:t>
            </a:r>
            <a:endParaRPr lang="el-GR" b="1" dirty="0">
              <a:latin typeface="Comic Sans MS" pitchFamily="66" charset="0"/>
            </a:endParaRPr>
          </a:p>
        </p:txBody>
      </p:sp>
      <p:pic>
        <p:nvPicPr>
          <p:cNvPr id="11266" name="Picture 2" descr="Î§ÏÎ¹ÏÏÎ¿ÏÎ³ÎµÎ½Î½Î± ÏÏÎ·Î½ ÎÎ»Î»Î¬Î´Î±: ÎÎ¹ ÎÎ®Î¼Î¿Î¹ Î³Î¹Î¿ÏÏÎ¬Î¶Î¿ÏÎ½"/>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2 - Υπότιτλος"/>
          <p:cNvSpPr>
            <a:spLocks noGrp="1"/>
          </p:cNvSpPr>
          <p:nvPr>
            <p:ph type="subTitle" idx="1"/>
          </p:nvPr>
        </p:nvSpPr>
        <p:spPr>
          <a:xfrm>
            <a:off x="899592" y="0"/>
            <a:ext cx="6872808" cy="5638800"/>
          </a:xfrm>
        </p:spPr>
        <p:txBody>
          <a:bodyPr/>
          <a:lstStyle/>
          <a:p>
            <a:r>
              <a:rPr lang="en-US" b="1" dirty="0">
                <a:solidFill>
                  <a:srgbClr val="FF0000"/>
                </a:solidFill>
                <a:latin typeface="Comic Sans MS" pitchFamily="66" charset="0"/>
              </a:rPr>
              <a:t>NIPIAGOGEIO DREPANOU</a:t>
            </a:r>
          </a:p>
          <a:p>
            <a:r>
              <a:rPr lang="en-US" b="1" dirty="0">
                <a:solidFill>
                  <a:srgbClr val="FF0000"/>
                </a:solidFill>
                <a:latin typeface="Comic Sans MS" pitchFamily="66" charset="0"/>
              </a:rPr>
              <a:t>CHRISTMAS IN GREECE</a:t>
            </a:r>
            <a:endParaRPr lang="el-GR" b="1" dirty="0">
              <a:solidFill>
                <a:srgbClr val="FF0000"/>
              </a:solidFill>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467544" y="4581128"/>
            <a:ext cx="8208912" cy="2016224"/>
          </a:xfrm>
        </p:spPr>
        <p:txBody>
          <a:bodyPr>
            <a:normAutofit/>
          </a:bodyPr>
          <a:lstStyle/>
          <a:p>
            <a:r>
              <a:rPr lang="en-US" b="1" dirty="0" err="1">
                <a:latin typeface="Comic Sans MS" pitchFamily="66" charset="0"/>
              </a:rPr>
              <a:t>Christopsomo</a:t>
            </a:r>
            <a:r>
              <a:rPr lang="en-US" b="1" dirty="0">
                <a:latin typeface="Comic Sans MS" pitchFamily="66" charset="0"/>
              </a:rPr>
              <a:t>,  which translates as “Christ’s Bread”-</a:t>
            </a:r>
          </a:p>
          <a:p>
            <a:r>
              <a:rPr lang="en-US" dirty="0"/>
              <a:t> </a:t>
            </a:r>
          </a:p>
          <a:p>
            <a:r>
              <a:rPr lang="en-US" dirty="0"/>
              <a:t>(</a:t>
            </a:r>
            <a:r>
              <a:rPr lang="en-US" b="1" dirty="0" err="1">
                <a:latin typeface="Comic Sans MS" pitchFamily="66" charset="0"/>
              </a:rPr>
              <a:t>Christopsomo</a:t>
            </a:r>
            <a:r>
              <a:rPr lang="en-US" b="1" dirty="0">
                <a:latin typeface="Comic Sans MS" pitchFamily="66" charset="0"/>
              </a:rPr>
              <a:t> (bread of Christ) graces the Christmas table. Christ Bread was once the centerpiece of traditional Greek Christmas tables, as were large quantities of dried figs, nuts and honey. Traditionally on Christmas Eve every household would bake a </a:t>
            </a:r>
            <a:r>
              <a:rPr lang="en-US" b="1" dirty="0" err="1">
                <a:latin typeface="Comic Sans MS" pitchFamily="66" charset="0"/>
              </a:rPr>
              <a:t>Christopsomo</a:t>
            </a:r>
            <a:r>
              <a:rPr lang="en-US" b="1" dirty="0">
                <a:latin typeface="Comic Sans MS" pitchFamily="66" charset="0"/>
              </a:rPr>
              <a:t> or “Christ bread”. It is always decorated with a cross and other patterns.  Baked with the highest quality ingredients</a:t>
            </a:r>
          </a:p>
          <a:p>
            <a:endParaRPr lang="el-GR" dirty="0"/>
          </a:p>
        </p:txBody>
      </p:sp>
      <p:pic>
        <p:nvPicPr>
          <p:cNvPr id="14338" name="Picture 2" descr="Î¤Î¿ Î§ÏÎ¹ÏÏÏÏÏÎ¼Î¿"/>
          <p:cNvPicPr>
            <a:picLocks noGrp="1" noChangeAspect="1" noChangeArrowheads="1"/>
          </p:cNvPicPr>
          <p:nvPr>
            <p:ph type="pic" idx="1"/>
          </p:nvPr>
        </p:nvPicPr>
        <p:blipFill>
          <a:blip r:embed="rId2" cstate="print"/>
          <a:srcRect t="9776" b="9776"/>
          <a:stretch>
            <a:fillRect/>
          </a:stretch>
        </p:blipFill>
        <p:spPr bwMode="auto">
          <a:xfrm>
            <a:off x="1691680" y="0"/>
            <a:ext cx="6048672" cy="4536504"/>
          </a:xfrm>
          <a:prstGeom prst="rect">
            <a:avLst/>
          </a:prstGeom>
          <a:noFill/>
        </p:spPr>
      </p:pic>
      <p:sp>
        <p:nvSpPr>
          <p:cNvPr id="2" name="1 - Τίτλος"/>
          <p:cNvSpPr>
            <a:spLocks noGrp="1"/>
          </p:cNvSpPr>
          <p:nvPr>
            <p:ph type="title"/>
          </p:nvPr>
        </p:nvSpPr>
        <p:spPr>
          <a:xfrm>
            <a:off x="1547664" y="2996952"/>
            <a:ext cx="5846440" cy="1224136"/>
          </a:xfrm>
        </p:spPr>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Comic Sans MS" pitchFamily="66" charset="0"/>
              </a:rPr>
              <a:t>       </a:t>
            </a:r>
            <a:r>
              <a:rPr lang="en-US" sz="3200" cap="all" dirty="0">
                <a:ln/>
                <a:solidFill>
                  <a:schemeClr val="accent1"/>
                </a:solidFill>
                <a:effectLst>
                  <a:glow rad="228600">
                    <a:schemeClr val="accent2">
                      <a:satMod val="175000"/>
                      <a:alpha val="40000"/>
                    </a:schemeClr>
                  </a:glow>
                  <a:reflection blurRad="10000" stA="55000" endPos="48000" dist="500" dir="5400000" sy="-100000" algn="bl" rotWithShape="0"/>
                </a:effectLst>
                <a:latin typeface="Comic Sans MS" pitchFamily="66" charset="0"/>
              </a:rPr>
              <a:t>CHRISTOPSOMO –</a:t>
            </a:r>
            <a:br>
              <a:rPr lang="en-US" sz="3200" cap="all" dirty="0">
                <a:ln/>
                <a:solidFill>
                  <a:schemeClr val="accent1"/>
                </a:solidFill>
                <a:effectLst>
                  <a:glow rad="228600">
                    <a:schemeClr val="accent2">
                      <a:satMod val="175000"/>
                      <a:alpha val="40000"/>
                    </a:schemeClr>
                  </a:glow>
                  <a:reflection blurRad="10000" stA="55000" endPos="48000" dist="500" dir="5400000" sy="-100000" algn="bl" rotWithShape="0"/>
                </a:effectLst>
                <a:latin typeface="Comic Sans MS" pitchFamily="66" charset="0"/>
              </a:rPr>
            </a:br>
            <a:r>
              <a:rPr lang="en-US" sz="3200" cap="all" dirty="0">
                <a:ln/>
                <a:solidFill>
                  <a:schemeClr val="accent1"/>
                </a:solidFill>
                <a:effectLst>
                  <a:glow rad="228600">
                    <a:schemeClr val="accent2">
                      <a:satMod val="175000"/>
                      <a:alpha val="40000"/>
                    </a:schemeClr>
                  </a:glow>
                  <a:reflection blurRad="10000" stA="55000" endPos="48000" dist="500" dir="5400000" sy="-100000" algn="bl" rotWithShape="0"/>
                </a:effectLst>
                <a:latin typeface="Comic Sans MS" pitchFamily="66" charset="0"/>
              </a:rPr>
              <a:t> CHRIST’S BREAD</a:t>
            </a: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el-GR"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79712" y="2996952"/>
            <a:ext cx="5486400" cy="566738"/>
          </a:xfrm>
        </p:spPr>
        <p:txBody>
          <a:bodyPr/>
          <a:lstStyle/>
          <a:p>
            <a:r>
              <a:rPr lang="en-US" dirty="0">
                <a:solidFill>
                  <a:srgbClr val="FF0000"/>
                </a:solidFill>
                <a:latin typeface="Comic Sans MS" pitchFamily="66" charset="0"/>
              </a:rPr>
              <a:t>KALLIKANTZAROI          THE GOBLINS</a:t>
            </a:r>
            <a:endParaRPr lang="el-GR" dirty="0">
              <a:solidFill>
                <a:srgbClr val="FF0000"/>
              </a:solidFill>
              <a:latin typeface="Comic Sans MS" pitchFamily="66" charset="0"/>
            </a:endParaRPr>
          </a:p>
        </p:txBody>
      </p:sp>
      <p:sp>
        <p:nvSpPr>
          <p:cNvPr id="4" name="3 - Θέση κειμένου"/>
          <p:cNvSpPr>
            <a:spLocks noGrp="1"/>
          </p:cNvSpPr>
          <p:nvPr>
            <p:ph type="body" sz="half" idx="2"/>
          </p:nvPr>
        </p:nvSpPr>
        <p:spPr>
          <a:xfrm>
            <a:off x="323528" y="3501008"/>
            <a:ext cx="8496944" cy="3356992"/>
          </a:xfrm>
        </p:spPr>
        <p:txBody>
          <a:bodyPr>
            <a:normAutofit fontScale="32500" lnSpcReduction="20000"/>
          </a:bodyPr>
          <a:lstStyle/>
          <a:p>
            <a:pPr fontAlgn="base"/>
            <a:r>
              <a:rPr lang="en-US" sz="5600" b="1" dirty="0">
                <a:latin typeface="Comic Sans MS" pitchFamily="66" charset="0"/>
              </a:rPr>
              <a:t>The goblins are demonic beings that according to the Greek folk perception come to earth and disturb people at nights, during the </a:t>
            </a:r>
            <a:r>
              <a:rPr lang="en-US" sz="5600" b="1" dirty="0" err="1">
                <a:latin typeface="Comic Sans MS" pitchFamily="66" charset="0"/>
              </a:rPr>
              <a:t>Twelveday</a:t>
            </a:r>
            <a:r>
              <a:rPr lang="en-US" sz="5600" b="1" dirty="0">
                <a:latin typeface="Comic Sans MS" pitchFamily="66" charset="0"/>
              </a:rPr>
              <a:t>, from Christmas Eve until Epiphany. According to folk belief these days “the water is not baptized” and goblins come out of the earth to tease people now that Christ is also not baptized.</a:t>
            </a:r>
          </a:p>
          <a:p>
            <a:pPr fontAlgn="base"/>
            <a:r>
              <a:rPr lang="en-US" sz="5600" b="1" dirty="0">
                <a:latin typeface="Comic Sans MS" pitchFamily="66" charset="0"/>
              </a:rPr>
              <a:t>They are blackish, hairy, with a tail and long arms and they have given them various names and characteristics. Goblins live in the bowels of the earth and with a large saw they are struggling to cut the huge Tree that holds in place the whole earth. But the tree is very thick and therefore requires a large and long-term effort. They come to the surface near the end of their work, As they fear that the crumbling earth will crush </a:t>
            </a:r>
            <a:r>
              <a:rPr lang="en-US" sz="5600" b="1" dirty="0" err="1">
                <a:latin typeface="Comic Sans MS" pitchFamily="66" charset="0"/>
              </a:rPr>
              <a:t>them</a:t>
            </a:r>
            <a:r>
              <a:rPr lang="en-US" sz="800" dirty="0" err="1"/>
              <a:t>A</a:t>
            </a:r>
            <a:r>
              <a:rPr lang="en-US" sz="800" dirty="0"/>
              <a:t>. </a:t>
            </a:r>
            <a:endParaRPr lang="en-US" sz="5600" b="1" dirty="0">
              <a:latin typeface="Comic Sans MS" pitchFamily="66" charset="0"/>
            </a:endParaRPr>
          </a:p>
          <a:p>
            <a:endParaRPr lang="el-GR" sz="1600" b="1" dirty="0">
              <a:latin typeface="Comic Sans MS" pitchFamily="66" charset="0"/>
            </a:endParaRPr>
          </a:p>
        </p:txBody>
      </p:sp>
      <p:sp>
        <p:nvSpPr>
          <p:cNvPr id="16390" name="AutoShape 6" descr="ÎÏÎ¿ÏÎ­Î»ÎµÏÎ¼Î± ÎµÎ¹ÎºÏÎ½Î±Ï Î³Î¹Î± ÎÎ¹ ÎºÎ±Î»Î¹ÎºÎ¬Î½ÏÎ¶Î±ÏÎ¿Î¹"/>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6392" name="Picture 8" descr="ÎÏÎ¿ÏÎ­Î»ÎµÏÎ¼Î± ÎµÎ¹ÎºÏÎ½Î±Ï Î³Î¹Î± ÎÎ¹ ÎºÎ±Î»Î¹ÎºÎ¬Î½ÏÎ¶Î±ÏÎ¿Î¹"/>
          <p:cNvPicPr>
            <a:picLocks noChangeAspect="1" noChangeArrowheads="1"/>
          </p:cNvPicPr>
          <p:nvPr/>
        </p:nvPicPr>
        <p:blipFill>
          <a:blip r:embed="rId2" cstate="print"/>
          <a:srcRect/>
          <a:stretch>
            <a:fillRect/>
          </a:stretch>
        </p:blipFill>
        <p:spPr bwMode="auto">
          <a:xfrm>
            <a:off x="755576" y="15918"/>
            <a:ext cx="7632848" cy="31250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63688" y="3284984"/>
            <a:ext cx="5486400" cy="566738"/>
          </a:xfrm>
        </p:spPr>
        <p:txBody>
          <a:bodyPr/>
          <a:lstStyle/>
          <a:p>
            <a:r>
              <a:rPr lang="en-US" dirty="0">
                <a:solidFill>
                  <a:srgbClr val="FF0000"/>
                </a:solidFill>
                <a:latin typeface="Comic Sans MS" pitchFamily="66" charset="0"/>
              </a:rPr>
              <a:t>KALLIKANTZAROI          THE GOBLINS</a:t>
            </a:r>
            <a:endParaRPr lang="el-GR" dirty="0"/>
          </a:p>
        </p:txBody>
      </p:sp>
      <p:sp>
        <p:nvSpPr>
          <p:cNvPr id="4" name="3 - Θέση κειμένου"/>
          <p:cNvSpPr>
            <a:spLocks noGrp="1"/>
          </p:cNvSpPr>
          <p:nvPr>
            <p:ph type="body" sz="half" idx="2"/>
          </p:nvPr>
        </p:nvSpPr>
        <p:spPr>
          <a:xfrm>
            <a:off x="395536" y="3861048"/>
            <a:ext cx="8136904" cy="2996952"/>
          </a:xfrm>
        </p:spPr>
        <p:txBody>
          <a:bodyPr>
            <a:normAutofit/>
          </a:bodyPr>
          <a:lstStyle/>
          <a:p>
            <a:pPr fontAlgn="base"/>
            <a:r>
              <a:rPr lang="en-US" b="1" dirty="0">
                <a:latin typeface="Comic Sans MS" pitchFamily="66" charset="0"/>
              </a:rPr>
              <a:t>As they are small and agile, they enter the houses from </a:t>
            </a:r>
            <a:r>
              <a:rPr lang="en-US" b="1" dirty="0" err="1">
                <a:latin typeface="Comic Sans MS" pitchFamily="66" charset="0"/>
              </a:rPr>
              <a:t>whereever</a:t>
            </a:r>
            <a:r>
              <a:rPr lang="en-US" b="1" dirty="0">
                <a:latin typeface="Comic Sans MS" pitchFamily="66" charset="0"/>
              </a:rPr>
              <a:t> they find: from the chimneys, keyholes, the cracks of the doors and windows. As soon as they enter the houses they mess with the kitchen, grab the clothes, steal Christmas sweets, scatter the flour or ash from the fireplace. It is generally believed that goblins are unable to hurt people but they can only hurt, annoy or frighten them.</a:t>
            </a:r>
            <a:br>
              <a:rPr lang="en-US" b="1" dirty="0">
                <a:latin typeface="Comic Sans MS" pitchFamily="66" charset="0"/>
              </a:rPr>
            </a:br>
            <a:r>
              <a:rPr lang="en-US" b="1" dirty="0">
                <a:latin typeface="Comic Sans MS" pitchFamily="66" charset="0"/>
              </a:rPr>
              <a:t>The goblins disappear the day of Epiphany when the priests throw the cross into the sees and rivers and bless the waters. They leave the surface of earth saying:</a:t>
            </a:r>
          </a:p>
          <a:p>
            <a:pPr fontAlgn="base"/>
            <a:r>
              <a:rPr lang="en-US" b="1" dirty="0">
                <a:latin typeface="Comic Sans MS" pitchFamily="66" charset="0"/>
              </a:rPr>
              <a:t> </a:t>
            </a:r>
          </a:p>
          <a:p>
            <a:pPr fontAlgn="base"/>
            <a:r>
              <a:rPr lang="en-US" b="1" dirty="0">
                <a:latin typeface="Comic Sans MS" pitchFamily="66" charset="0"/>
              </a:rPr>
              <a:t>“Flee, Flee</a:t>
            </a:r>
            <a:br>
              <a:rPr lang="en-US" b="1" dirty="0">
                <a:latin typeface="Comic Sans MS" pitchFamily="66" charset="0"/>
              </a:rPr>
            </a:br>
            <a:r>
              <a:rPr lang="en-US" b="1" dirty="0">
                <a:latin typeface="Comic Sans MS" pitchFamily="66" charset="0"/>
              </a:rPr>
              <a:t>And here comes the crazy priest</a:t>
            </a:r>
            <a:br>
              <a:rPr lang="en-US" b="1" dirty="0">
                <a:latin typeface="Comic Sans MS" pitchFamily="66" charset="0"/>
              </a:rPr>
            </a:br>
            <a:r>
              <a:rPr lang="en-US" b="1" dirty="0">
                <a:latin typeface="Comic Sans MS" pitchFamily="66" charset="0"/>
              </a:rPr>
              <a:t>With his basil and his holy water</a:t>
            </a:r>
            <a:br>
              <a:rPr lang="en-US" b="1" dirty="0">
                <a:latin typeface="Comic Sans MS" pitchFamily="66" charset="0"/>
              </a:rPr>
            </a:br>
            <a:r>
              <a:rPr lang="en-US" b="1" dirty="0">
                <a:latin typeface="Comic Sans MS" pitchFamily="66" charset="0"/>
              </a:rPr>
              <a:t>He sanctified us, he rained us</a:t>
            </a:r>
            <a:br>
              <a:rPr lang="en-US" b="1" dirty="0">
                <a:latin typeface="Comic Sans MS" pitchFamily="66" charset="0"/>
              </a:rPr>
            </a:br>
            <a:r>
              <a:rPr lang="en-US" b="1" dirty="0">
                <a:latin typeface="Comic Sans MS" pitchFamily="66" charset="0"/>
              </a:rPr>
              <a:t>And he entirely burned us!”</a:t>
            </a:r>
          </a:p>
          <a:p>
            <a:endParaRPr lang="el-GR" b="1" dirty="0">
              <a:latin typeface="Comic Sans MS" pitchFamily="66" charset="0"/>
            </a:endParaRPr>
          </a:p>
        </p:txBody>
      </p:sp>
      <p:pic>
        <p:nvPicPr>
          <p:cNvPr id="17410" name="Picture 2" descr="Î£ÏÎµÏÎ¹ÎºÎ® ÎµÎ¹ÎºÏÎ½Î±"/>
          <p:cNvPicPr>
            <a:picLocks noGrp="1" noChangeAspect="1" noChangeArrowheads="1"/>
          </p:cNvPicPr>
          <p:nvPr>
            <p:ph type="pic" idx="1"/>
          </p:nvPr>
        </p:nvPicPr>
        <p:blipFill>
          <a:blip r:embed="rId2" cstate="print"/>
          <a:srcRect l="20708" r="20708"/>
          <a:stretch>
            <a:fillRect/>
          </a:stretch>
        </p:blipFill>
        <p:spPr bwMode="auto">
          <a:xfrm>
            <a:off x="755576" y="0"/>
            <a:ext cx="7632848" cy="328498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95536" y="3645024"/>
            <a:ext cx="8280920" cy="3046988"/>
          </a:xfrm>
          <a:prstGeom prst="rect">
            <a:avLst/>
          </a:prstGeom>
          <a:noFill/>
        </p:spPr>
        <p:txBody>
          <a:bodyPr wrap="square" rtlCol="0">
            <a:spAutoFit/>
          </a:bodyPr>
          <a:lstStyle/>
          <a:p>
            <a:r>
              <a:rPr lang="en-US" sz="1600" b="1" dirty="0">
                <a:latin typeface="Comic Sans MS" pitchFamily="66" charset="0"/>
              </a:rPr>
              <a:t>Like many parts of the world, there is a tradition in Greece of going door to door to sing Christmas </a:t>
            </a:r>
            <a:r>
              <a:rPr lang="en-US" sz="1600" b="1" dirty="0" err="1">
                <a:latin typeface="Comic Sans MS" pitchFamily="66" charset="0"/>
              </a:rPr>
              <a:t>carols.This</a:t>
            </a:r>
            <a:r>
              <a:rPr lang="en-US" sz="1600" b="1" dirty="0">
                <a:latin typeface="Comic Sans MS" pitchFamily="66" charset="0"/>
              </a:rPr>
              <a:t> is primarily done in Greece by children, who are often invited into people’s homes for a snack after they are done singing. When they are done with their visit, they move on to the next house.</a:t>
            </a:r>
            <a:r>
              <a:rPr lang="en-US" sz="1600" dirty="0"/>
              <a:t> </a:t>
            </a:r>
            <a:r>
              <a:rPr lang="en-US" sz="1600" b="1" dirty="0">
                <a:latin typeface="Comic Sans MS" pitchFamily="66" charset="0"/>
              </a:rPr>
              <a:t>A carol is also known as </a:t>
            </a:r>
            <a:r>
              <a:rPr lang="en-US" sz="1600" b="1" dirty="0" err="1">
                <a:latin typeface="Comic Sans MS" pitchFamily="66" charset="0"/>
              </a:rPr>
              <a:t>Kalanda</a:t>
            </a:r>
            <a:r>
              <a:rPr lang="en-US" sz="1600" b="1" dirty="0">
                <a:latin typeface="Comic Sans MS" pitchFamily="66" charset="0"/>
              </a:rPr>
              <a:t> or </a:t>
            </a:r>
            <a:r>
              <a:rPr lang="en-US" sz="1600" b="1" dirty="0" err="1">
                <a:latin typeface="Comic Sans MS" pitchFamily="66" charset="0"/>
              </a:rPr>
              <a:t>Kalanta</a:t>
            </a:r>
            <a:r>
              <a:rPr lang="en-US" sz="1600" b="1" dirty="0">
                <a:latin typeface="Comic Sans MS" pitchFamily="66" charset="0"/>
              </a:rPr>
              <a:t> in Greek. These carols play an important part in Greek Christmas tradition and they are typically sung on both New Year’s Eve and Epiphany Eve. Children go door to door singing, often carrying triangles and other </a:t>
            </a:r>
            <a:r>
              <a:rPr lang="en-US" sz="1600" b="1" dirty="0" err="1">
                <a:latin typeface="Comic Sans MS" pitchFamily="66" charset="0"/>
              </a:rPr>
              <a:t>instruments,to</a:t>
            </a:r>
            <a:r>
              <a:rPr lang="en-US" sz="1600" b="1" dirty="0">
                <a:latin typeface="Comic Sans MS" pitchFamily="66" charset="0"/>
              </a:rPr>
              <a:t> accompany the songs</a:t>
            </a:r>
            <a:r>
              <a:rPr lang="en-US" sz="1600" dirty="0"/>
              <a:t>.</a:t>
            </a:r>
            <a:r>
              <a:rPr lang="en-US" sz="1600" b="1" dirty="0">
                <a:latin typeface="Comic Sans MS" pitchFamily="66" charset="0"/>
              </a:rPr>
              <a:t> They ask, “Na </a:t>
            </a:r>
            <a:r>
              <a:rPr lang="en-US" sz="1600" b="1" dirty="0" err="1">
                <a:latin typeface="Comic Sans MS" pitchFamily="66" charset="0"/>
              </a:rPr>
              <a:t>ta</a:t>
            </a:r>
            <a:r>
              <a:rPr lang="en-US" sz="1600" b="1" dirty="0">
                <a:latin typeface="Comic Sans MS" pitchFamily="66" charset="0"/>
              </a:rPr>
              <a:t> </a:t>
            </a:r>
            <a:r>
              <a:rPr lang="en-US" sz="1600" b="1" dirty="0" err="1">
                <a:latin typeface="Comic Sans MS" pitchFamily="66" charset="0"/>
              </a:rPr>
              <a:t>poume</a:t>
            </a:r>
            <a:r>
              <a:rPr lang="en-US" sz="1600" b="1" dirty="0">
                <a:latin typeface="Comic Sans MS" pitchFamily="66" charset="0"/>
              </a:rPr>
              <a:t>? Translated in English this means, “Shall we say it?” or “Shall we sing?” The answer, of course, is yes. Once you agree to let them sing, they begin. Once the song is over, they are usually invited in where they are given a small gift or money or asked to enjoy some refreshment with the family, such as some cookies.</a:t>
            </a:r>
            <a:endParaRPr lang="el-GR" sz="1600" b="1" dirty="0">
              <a:latin typeface="Comic Sans MS" pitchFamily="66" charset="0"/>
            </a:endParaRPr>
          </a:p>
        </p:txBody>
      </p:sp>
      <p:sp>
        <p:nvSpPr>
          <p:cNvPr id="18434" name="AutoShape 2" descr="ÎÏÎ¿ÏÎ­Î»ÎµÏÎ¼Î± ÎµÎ¹ÎºÏÎ½Î±Ï Î³Î¹Î± GREEK CHRISTMAS CAROL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8436" name="Picture 4" descr="Greek-Christmas-Traditions1"/>
          <p:cNvPicPr>
            <a:picLocks noChangeAspect="1" noChangeArrowheads="1"/>
          </p:cNvPicPr>
          <p:nvPr/>
        </p:nvPicPr>
        <p:blipFill>
          <a:blip r:embed="rId2" cstate="print"/>
          <a:srcRect/>
          <a:stretch>
            <a:fillRect/>
          </a:stretch>
        </p:blipFill>
        <p:spPr bwMode="auto">
          <a:xfrm>
            <a:off x="1115616" y="0"/>
            <a:ext cx="6768752" cy="2973710"/>
          </a:xfrm>
          <a:prstGeom prst="rect">
            <a:avLst/>
          </a:prstGeom>
          <a:noFill/>
        </p:spPr>
      </p:pic>
      <p:sp>
        <p:nvSpPr>
          <p:cNvPr id="5" name="4 - TextBox"/>
          <p:cNvSpPr txBox="1"/>
          <p:nvPr/>
        </p:nvSpPr>
        <p:spPr>
          <a:xfrm>
            <a:off x="1907704" y="3068960"/>
            <a:ext cx="4464496" cy="461665"/>
          </a:xfrm>
          <a:prstGeom prst="rect">
            <a:avLst/>
          </a:prstGeom>
          <a:noFill/>
        </p:spPr>
        <p:txBody>
          <a:bodyPr wrap="square" rtlCol="0">
            <a:spAutoFit/>
          </a:bodyPr>
          <a:lstStyle/>
          <a:p>
            <a:pPr algn="ctr"/>
            <a:r>
              <a:rPr lang="en-US" sz="2400" b="1" dirty="0">
                <a:solidFill>
                  <a:srgbClr val="FF0000"/>
                </a:solidFill>
                <a:latin typeface="Comic Sans MS" pitchFamily="66" charset="0"/>
              </a:rPr>
              <a:t>KALANTA - CAROLS</a:t>
            </a:r>
            <a:endParaRPr lang="el-GR" sz="2400" b="1" dirty="0">
              <a:solidFill>
                <a:srgbClr val="FF0000"/>
              </a:solidFill>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hristmas boat in Greece"/>
          <p:cNvPicPr>
            <a:picLocks noChangeAspect="1" noChangeArrowheads="1"/>
          </p:cNvPicPr>
          <p:nvPr/>
        </p:nvPicPr>
        <p:blipFill>
          <a:blip r:embed="rId2" cstate="print"/>
          <a:srcRect/>
          <a:stretch>
            <a:fillRect/>
          </a:stretch>
        </p:blipFill>
        <p:spPr bwMode="auto">
          <a:xfrm>
            <a:off x="899592" y="1"/>
            <a:ext cx="7344816" cy="2852935"/>
          </a:xfrm>
          <a:prstGeom prst="rect">
            <a:avLst/>
          </a:prstGeom>
          <a:noFill/>
        </p:spPr>
      </p:pic>
      <p:sp>
        <p:nvSpPr>
          <p:cNvPr id="3" name="2 - TextBox"/>
          <p:cNvSpPr txBox="1"/>
          <p:nvPr/>
        </p:nvSpPr>
        <p:spPr>
          <a:xfrm>
            <a:off x="395536" y="2852936"/>
            <a:ext cx="8208912" cy="400110"/>
          </a:xfrm>
          <a:prstGeom prst="rect">
            <a:avLst/>
          </a:prstGeom>
          <a:noFill/>
        </p:spPr>
        <p:txBody>
          <a:bodyPr wrap="square" rtlCol="0">
            <a:spAutoFit/>
          </a:bodyPr>
          <a:lstStyle/>
          <a:p>
            <a:r>
              <a:rPr lang="en-US" sz="2000" b="1" dirty="0">
                <a:solidFill>
                  <a:srgbClr val="FF0000"/>
                </a:solidFill>
                <a:latin typeface="Comic Sans MS" pitchFamily="66" charset="0"/>
              </a:rPr>
              <a:t>    KARAVAKIA GREEK TRADITIONAL CHRISTMAS BOATS</a:t>
            </a:r>
            <a:endParaRPr lang="el-GR" sz="2000" b="1" dirty="0">
              <a:solidFill>
                <a:srgbClr val="FF0000"/>
              </a:solidFill>
              <a:latin typeface="Comic Sans MS" pitchFamily="66" charset="0"/>
            </a:endParaRPr>
          </a:p>
        </p:txBody>
      </p:sp>
      <p:sp>
        <p:nvSpPr>
          <p:cNvPr id="4" name="3 - TextBox"/>
          <p:cNvSpPr txBox="1"/>
          <p:nvPr/>
        </p:nvSpPr>
        <p:spPr>
          <a:xfrm>
            <a:off x="323528" y="3429000"/>
            <a:ext cx="8208912" cy="2308324"/>
          </a:xfrm>
          <a:prstGeom prst="rect">
            <a:avLst/>
          </a:prstGeom>
          <a:noFill/>
        </p:spPr>
        <p:txBody>
          <a:bodyPr wrap="square" rtlCol="0">
            <a:spAutoFit/>
          </a:bodyPr>
          <a:lstStyle/>
          <a:p>
            <a:r>
              <a:rPr lang="en-US" b="1" dirty="0">
                <a:latin typeface="Comic Sans MS" pitchFamily="66" charset="0"/>
              </a:rPr>
              <a:t>The decoration of the Christmas tree is not a Greek habit. According to the tradition, we decorate a boat, mainly on the islands. The boat symbolizes the maritime identity of the country. Greeks, a seafaring nation, of course, combined the celebration of Christmas with the sea. The decoration of the ship was also a kind of honor and welcome to the sailors returning home to celebrate Christmas with their families. Children used to make their own boat, using wood and paper and then decorate them with colorful fabrics, cotton and twigs.</a:t>
            </a:r>
            <a:endParaRPr lang="el-GR" b="1" dirty="0">
              <a:latin typeface="Comic Sans MS" pitchFamily="66"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719</Words>
  <Application>Microsoft Office PowerPoint</Application>
  <PresentationFormat>Diaprojekcija na zaslonu (4:3)</PresentationFormat>
  <Paragraphs>18</Paragraphs>
  <Slides>6</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6</vt:i4>
      </vt:variant>
    </vt:vector>
  </HeadingPairs>
  <TitlesOfParts>
    <vt:vector size="10" baseType="lpstr">
      <vt:lpstr>Arial</vt:lpstr>
      <vt:lpstr>Calibri</vt:lpstr>
      <vt:lpstr>Comic Sans MS</vt:lpstr>
      <vt:lpstr>Θέμα του Office</vt:lpstr>
      <vt:lpstr>CHRISTMAS IN GREECE</vt:lpstr>
      <vt:lpstr>       CHRISTOPSOMO –  CHRIST’S BREAD </vt:lpstr>
      <vt:lpstr>KALLIKANTZAROI          THE GOBLINS</vt:lpstr>
      <vt:lpstr>KALLIKANTZAROI          THE GOBLINS</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IN GREECE</dc:title>
  <dc:creator>User</dc:creator>
  <cp:lastModifiedBy>Mojca Perić</cp:lastModifiedBy>
  <cp:revision>10</cp:revision>
  <dcterms:created xsi:type="dcterms:W3CDTF">2018-12-11T11:48:31Z</dcterms:created>
  <dcterms:modified xsi:type="dcterms:W3CDTF">2022-06-23T13:28:55Z</dcterms:modified>
</cp:coreProperties>
</file>